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c30b9b9be0e74dd1" Type="http://schemas.microsoft.com/office/2006/relationships/txt" Target="udata/data.dat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6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2419"/>
    <a:srgbClr val="E2241A"/>
    <a:srgbClr val="960303"/>
    <a:srgbClr val="C10000"/>
    <a:srgbClr val="E226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7"/>
    <p:restoredTop sz="94655"/>
  </p:normalViewPr>
  <p:slideViewPr>
    <p:cSldViewPr snapToGrid="0" snapToObjects="1">
      <p:cViewPr varScale="1">
        <p:scale>
          <a:sx n="161" d="100"/>
          <a:sy n="161" d="100"/>
        </p:scale>
        <p:origin x="136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D8F0F-51BF-5146-9292-967A04585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DF4987-5684-E74D-A476-2F34647FF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96FB4A-2CB5-B845-A985-6071B2DF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8CEF-3E57-E44E-9CA9-F3ED7E16FBF6}" type="datetimeFigureOut">
              <a:rPr kumimoji="1" lang="zh-CN" altLang="en-US" smtClean="0"/>
              <a:t>2021/10/14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DF1AFB-4752-C540-AFBA-3A5249AF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9DE5C7-3E34-0E4E-AB93-D2BA53967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EC70-03D5-3046-BFC8-31997727C0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9740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C0C73-F615-1D43-8D9C-DDC918B4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EBFC85-3988-DE48-A1DA-3802119BD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1D0340-AE4A-7848-B113-76993DE5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8CEF-3E57-E44E-9CA9-F3ED7E16FBF6}" type="datetimeFigureOut">
              <a:rPr kumimoji="1" lang="zh-CN" altLang="en-US" smtClean="0"/>
              <a:t>2021/10/14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7C2A55-3D46-474B-BCAE-93D6D8B60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C56911-CB07-6649-AE71-49D0ECD86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EC70-03D5-3046-BFC8-31997727C0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41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9CDB763-813A-F44A-86D7-3D58A5B5C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9AA62D-0AD9-FE41-99D1-66D22801F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EDC161-8DF8-E746-8358-BA2FA659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8CEF-3E57-E44E-9CA9-F3ED7E16FBF6}" type="datetimeFigureOut">
              <a:rPr kumimoji="1" lang="zh-CN" altLang="en-US" smtClean="0"/>
              <a:t>2021/10/14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5A4514-9342-6240-9BF1-2ECB971C5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64091C-45F6-D24C-87F9-C80B9C7F7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EC70-03D5-3046-BFC8-31997727C0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9281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0FE59-E60D-684B-8A43-C8FCDCCE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76710F-AA45-5A4C-934A-1FED22C29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C200A4-CAB6-854B-B2AD-5C0896B1D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8CEF-3E57-E44E-9CA9-F3ED7E16FBF6}" type="datetimeFigureOut">
              <a:rPr kumimoji="1" lang="zh-CN" altLang="en-US" smtClean="0"/>
              <a:t>2021/10/14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17A5F8-DB0E-494C-9AA1-A3D437BE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302DD5-3CF5-4345-B00E-718CB1D62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EC70-03D5-3046-BFC8-31997727C0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457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C0F1E0-1E4A-8147-AF9C-FD81FF1CA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819D12-B352-C749-A864-EDA3626FB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57F3F0-D2E5-0E41-B03E-CD7D25E9F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8CEF-3E57-E44E-9CA9-F3ED7E16FBF6}" type="datetimeFigureOut">
              <a:rPr kumimoji="1" lang="zh-CN" altLang="en-US" smtClean="0"/>
              <a:t>2021/10/14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515013-D67B-5241-8585-022109860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794462-9E5A-0143-9F5E-8042C138D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EC70-03D5-3046-BFC8-31997727C0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5326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58F4B8-4BB1-B84C-8E51-3B7F09F83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A621F3-CF1F-6649-95C4-AC31927724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E5296E-AF05-8947-B04B-A6D45697B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ABC1F1-9B78-5D48-ABB7-C030ED393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8CEF-3E57-E44E-9CA9-F3ED7E16FBF6}" type="datetimeFigureOut">
              <a:rPr kumimoji="1" lang="zh-CN" altLang="en-US" smtClean="0"/>
              <a:t>2021/10/14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CBB5A4-E4E0-BA46-9ADD-A5134A95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78FB85-6B5A-6143-82DA-70645C10E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EC70-03D5-3046-BFC8-31997727C0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29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13550-EC89-1D4B-9087-8C8419E4E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39609B-333F-3B4C-A366-1FE98867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493BAB-FEA1-B641-9A90-FE798F3CF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FB87DD-E34A-3D46-8206-F0166751D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24AE15-788D-184C-BA08-5B6854E4B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0B34E8E-8D59-914B-A231-3AAEC9171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8CEF-3E57-E44E-9CA9-F3ED7E16FBF6}" type="datetimeFigureOut">
              <a:rPr kumimoji="1" lang="zh-CN" altLang="en-US" smtClean="0"/>
              <a:t>2021/10/14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5CCBB5-23B4-524E-A13C-79AC5AA0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552DE2-BE39-9F4B-90A7-9F8FE7B20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EC70-03D5-3046-BFC8-31997727C0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503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88A8027-BC41-F647-94E4-EB7762764D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24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617128-6BBB-1F47-B58F-D487806767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1898" y="461380"/>
            <a:ext cx="1683025" cy="24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8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" t="38338" r="4225" b="36761"/>
          <a:stretch/>
        </p:blipFill>
        <p:spPr>
          <a:xfrm>
            <a:off x="10009148" y="461380"/>
            <a:ext cx="1729770" cy="25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7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D5DEE-1909-3447-8765-0E8535438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781D33-5AC4-2D48-AF21-B376EA5B4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A9349F-575E-9F46-B21B-359091725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415830-9D60-994F-B7EF-E4FD217B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8CEF-3E57-E44E-9CA9-F3ED7E16FBF6}" type="datetimeFigureOut">
              <a:rPr kumimoji="1" lang="zh-CN" altLang="en-US" smtClean="0"/>
              <a:t>2021/10/14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448B3A-C14C-6140-85E3-18C069B30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779BAD-6770-6A4D-B8FE-43AE275A2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EC70-03D5-3046-BFC8-31997727C0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05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72814-BDFA-1545-B963-3FD5E595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E59A9BC-6213-6942-A94C-673111997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485A6F-ECB6-6242-A3B5-E370B67E8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79CBA6-F1D7-DB44-B749-F6640E1D6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88CEF-3E57-E44E-9CA9-F3ED7E16FBF6}" type="datetimeFigureOut">
              <a:rPr kumimoji="1" lang="zh-CN" altLang="en-US" smtClean="0"/>
              <a:t>2021/10/14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0200C4-2278-BF41-BD51-95DA4D5BC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1A93EB-1DFC-4744-B2A0-09F685512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EC70-03D5-3046-BFC8-31997727C0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421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FE7B94-5ABA-864D-919D-A7A9FD6EB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25C5F7-283C-2240-B9AB-386B00426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285515-BB1E-6641-A676-BDA0B0EFF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88CEF-3E57-E44E-9CA9-F3ED7E16FBF6}" type="datetimeFigureOut">
              <a:rPr kumimoji="1" lang="zh-CN" altLang="en-US" smtClean="0"/>
              <a:t>2021/10/14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221E08-23CA-AF42-A3D3-26FC04203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9B1304-4911-824A-A50B-A9DFA891C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5EC70-03D5-3046-BFC8-31997727C0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414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0.jpeg"/><Relationship Id="rId26" Type="http://schemas.openxmlformats.org/officeDocument/2006/relationships/image" Target="../media/image18.png"/><Relationship Id="rId3" Type="http://schemas.openxmlformats.org/officeDocument/2006/relationships/tags" Target="../tags/tag3.xml"/><Relationship Id="rId21" Type="http://schemas.openxmlformats.org/officeDocument/2006/relationships/image" Target="../media/image13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7.xml"/><Relationship Id="rId25" Type="http://schemas.openxmlformats.org/officeDocument/2006/relationships/image" Target="../media/image17.jpe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12.png"/><Relationship Id="rId29" Type="http://schemas.openxmlformats.org/officeDocument/2006/relationships/image" Target="../media/image2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6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15.png"/><Relationship Id="rId28" Type="http://schemas.openxmlformats.org/officeDocument/2006/relationships/image" Target="../media/image20.png"/><Relationship Id="rId10" Type="http://schemas.openxmlformats.org/officeDocument/2006/relationships/tags" Target="../tags/tag10.xml"/><Relationship Id="rId19" Type="http://schemas.openxmlformats.org/officeDocument/2006/relationships/image" Target="../media/image11.png"/><Relationship Id="rId31" Type="http://schemas.openxmlformats.org/officeDocument/2006/relationships/image" Target="../media/image2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14.png"/><Relationship Id="rId27" Type="http://schemas.openxmlformats.org/officeDocument/2006/relationships/image" Target="../media/image19.jpeg"/><Relationship Id="rId30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Text">
            <a:extLst>
              <a:ext uri="{FF2B5EF4-FFF2-40B4-BE49-F238E27FC236}">
                <a16:creationId xmlns:a16="http://schemas.microsoft.com/office/drawing/2014/main" id="{BE498E22-6FD1-4E41-AA2D-DCFF8C8BD74C}"/>
              </a:ext>
            </a:extLst>
          </p:cNvPr>
          <p:cNvSpPr txBox="1">
            <a:spLocks/>
          </p:cNvSpPr>
          <p:nvPr/>
        </p:nvSpPr>
        <p:spPr>
          <a:xfrm>
            <a:off x="1143418" y="1473767"/>
            <a:ext cx="6780211" cy="15118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300" b="0" i="0" kern="1200">
                <a:solidFill>
                  <a:srgbClr val="4040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400" b="1" dirty="0">
                <a:solidFill>
                  <a:schemeClr val="bg1"/>
                </a:solidFill>
                <a:cs typeface="Microsoft YaHei" charset="-122"/>
              </a:rPr>
              <a:t>标签画像系统产品介绍</a:t>
            </a:r>
          </a:p>
        </p:txBody>
      </p:sp>
    </p:spTree>
    <p:extLst>
      <p:ext uri="{BB962C8B-B14F-4D97-AF65-F5344CB8AC3E}">
        <p14:creationId xmlns:p14="http://schemas.microsoft.com/office/powerpoint/2010/main" val="2613194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53AFAE4-7FCE-2241-BE88-FDEECAC1A5D9}"/>
              </a:ext>
            </a:extLst>
          </p:cNvPr>
          <p:cNvSpPr/>
          <p:nvPr/>
        </p:nvSpPr>
        <p:spPr>
          <a:xfrm>
            <a:off x="0" y="513447"/>
            <a:ext cx="3447288" cy="584539"/>
          </a:xfrm>
          <a:prstGeom prst="rect">
            <a:avLst/>
          </a:prstGeom>
          <a:solidFill>
            <a:srgbClr val="E22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D101D5-2C7F-7D49-9CCF-E3D3ADB2F9DF}"/>
              </a:ext>
            </a:extLst>
          </p:cNvPr>
          <p:cNvSpPr txBox="1"/>
          <p:nvPr/>
        </p:nvSpPr>
        <p:spPr>
          <a:xfrm>
            <a:off x="271536" y="587553"/>
            <a:ext cx="317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功能模块</a:t>
            </a:r>
            <a:r>
              <a:rPr kumimoji="1" lang="en-US" altLang="zh-CN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人群列表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A1D67B-9490-9B49-A509-EEA120618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36" y="1560867"/>
            <a:ext cx="9127489" cy="37655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723DB73-3BEC-DA43-BB43-980168C03E4D}"/>
              </a:ext>
            </a:extLst>
          </p:cNvPr>
          <p:cNvSpPr txBox="1"/>
          <p:nvPr/>
        </p:nvSpPr>
        <p:spPr>
          <a:xfrm>
            <a:off x="9626961" y="2215006"/>
            <a:ext cx="21894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优势：</a:t>
            </a:r>
          </a:p>
          <a:p>
            <a:r>
              <a:rPr lang="zh-CN" altLang="en-US" dirty="0"/>
              <a:t>本地人群上传</a:t>
            </a:r>
            <a:endParaRPr lang="en-US" altLang="zh-CN" dirty="0"/>
          </a:p>
          <a:p>
            <a:r>
              <a:rPr lang="zh-CN" altLang="en-US" dirty="0"/>
              <a:t>人群探索</a:t>
            </a:r>
            <a:endParaRPr lang="en-US" altLang="zh-CN" dirty="0"/>
          </a:p>
          <a:p>
            <a:r>
              <a:rPr lang="zh-CN" altLang="en-US" dirty="0"/>
              <a:t>人群数据接入</a:t>
            </a:r>
            <a:endParaRPr lang="en-US" altLang="zh-CN" dirty="0"/>
          </a:p>
          <a:p>
            <a:r>
              <a:rPr lang="zh-CN" altLang="en-US" dirty="0"/>
              <a:t>定时更新人群画像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3262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53AFAE4-7FCE-2241-BE88-FDEECAC1A5D9}"/>
              </a:ext>
            </a:extLst>
          </p:cNvPr>
          <p:cNvSpPr/>
          <p:nvPr/>
        </p:nvSpPr>
        <p:spPr>
          <a:xfrm>
            <a:off x="0" y="513447"/>
            <a:ext cx="3849624" cy="584539"/>
          </a:xfrm>
          <a:prstGeom prst="rect">
            <a:avLst/>
          </a:prstGeom>
          <a:solidFill>
            <a:srgbClr val="E22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D101D5-2C7F-7D49-9CCF-E3D3ADB2F9DF}"/>
              </a:ext>
            </a:extLst>
          </p:cNvPr>
          <p:cNvSpPr txBox="1"/>
          <p:nvPr/>
        </p:nvSpPr>
        <p:spPr>
          <a:xfrm>
            <a:off x="271536" y="587553"/>
            <a:ext cx="3578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功能模块</a:t>
            </a:r>
            <a:r>
              <a:rPr kumimoji="1" lang="en-US" altLang="zh-CN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应用效果评估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F907DC-FCFA-1D4E-BDCE-58A1421A7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" r="808"/>
          <a:stretch>
            <a:fillRect/>
          </a:stretch>
        </p:blipFill>
        <p:spPr>
          <a:xfrm>
            <a:off x="271536" y="1389995"/>
            <a:ext cx="9294911" cy="48653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A1A437-6DE3-9347-B0E3-ED566909FB62}"/>
              </a:ext>
            </a:extLst>
          </p:cNvPr>
          <p:cNvSpPr txBox="1"/>
          <p:nvPr/>
        </p:nvSpPr>
        <p:spPr>
          <a:xfrm>
            <a:off x="9566448" y="2504554"/>
            <a:ext cx="23568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优势：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公共接口，快速对接</a:t>
            </a:r>
            <a:endParaRPr lang="en-US" altLang="zh-CN" dirty="0"/>
          </a:p>
          <a:p>
            <a:r>
              <a:rPr lang="zh-CN" altLang="en-US" dirty="0"/>
              <a:t>多种场景接口分析</a:t>
            </a:r>
            <a:endParaRPr lang="en-US" altLang="zh-CN" dirty="0"/>
          </a:p>
          <a:p>
            <a:r>
              <a:rPr lang="zh-CN" altLang="en-US" dirty="0"/>
              <a:t>（触达、订单转化等）</a:t>
            </a:r>
            <a:endParaRPr lang="en-US" altLang="zh-CN" dirty="0"/>
          </a:p>
          <a:p>
            <a:r>
              <a:rPr lang="zh-CN" altLang="en-US" dirty="0"/>
              <a:t>应用效果评估</a:t>
            </a:r>
            <a:endParaRPr lang="en-US" altLang="zh-CN" dirty="0"/>
          </a:p>
          <a:p>
            <a:r>
              <a:rPr lang="zh-CN" altLang="en-US" dirty="0"/>
              <a:t>效果转化，标签推荐</a:t>
            </a:r>
          </a:p>
        </p:txBody>
      </p:sp>
    </p:spTree>
    <p:extLst>
      <p:ext uri="{BB962C8B-B14F-4D97-AF65-F5344CB8AC3E}">
        <p14:creationId xmlns:p14="http://schemas.microsoft.com/office/powerpoint/2010/main" val="576923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53AFAE4-7FCE-2241-BE88-FDEECAC1A5D9}"/>
              </a:ext>
            </a:extLst>
          </p:cNvPr>
          <p:cNvSpPr/>
          <p:nvPr/>
        </p:nvSpPr>
        <p:spPr>
          <a:xfrm>
            <a:off x="0" y="513447"/>
            <a:ext cx="2112264" cy="584539"/>
          </a:xfrm>
          <a:prstGeom prst="rect">
            <a:avLst/>
          </a:prstGeom>
          <a:solidFill>
            <a:srgbClr val="E22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D101D5-2C7F-7D49-9CCF-E3D3ADB2F9DF}"/>
              </a:ext>
            </a:extLst>
          </p:cNvPr>
          <p:cNvSpPr txBox="1"/>
          <p:nvPr/>
        </p:nvSpPr>
        <p:spPr>
          <a:xfrm>
            <a:off x="271536" y="587553"/>
            <a:ext cx="1840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使用场景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0623EA6-DAA3-084C-80D8-265226590BF0}"/>
              </a:ext>
            </a:extLst>
          </p:cNvPr>
          <p:cNvSpPr/>
          <p:nvPr/>
        </p:nvSpPr>
        <p:spPr>
          <a:xfrm>
            <a:off x="526097" y="2249687"/>
            <a:ext cx="5085715" cy="440563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400" b="1" dirty="0">
              <a:solidFill>
                <a:srgbClr val="575B70"/>
              </a:solidFill>
              <a:ea typeface="+mn-lt"/>
            </a:endParaRPr>
          </a:p>
        </p:txBody>
      </p:sp>
      <p:sp>
        <p:nvSpPr>
          <p:cNvPr id="6" name="MH_Text_1">
            <a:extLst>
              <a:ext uri="{FF2B5EF4-FFF2-40B4-BE49-F238E27FC236}">
                <a16:creationId xmlns:a16="http://schemas.microsoft.com/office/drawing/2014/main" id="{A6655553-671B-C341-BDED-FF1A75AAEDA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59037" y="1678822"/>
            <a:ext cx="1203960" cy="44704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2C68FF"/>
                </a:solidFill>
                <a:latin typeface="微软雅黑" charset="-122"/>
                <a:ea typeface="微软雅黑" charset="-122"/>
              </a:rPr>
              <a:t>识别客户</a:t>
            </a:r>
          </a:p>
        </p:txBody>
      </p:sp>
      <p:sp>
        <p:nvSpPr>
          <p:cNvPr id="7" name="MH_Text_1">
            <a:extLst>
              <a:ext uri="{FF2B5EF4-FFF2-40B4-BE49-F238E27FC236}">
                <a16:creationId xmlns:a16="http://schemas.microsoft.com/office/drawing/2014/main" id="{136C0D9C-66C4-0F45-A324-08DEF0F2DF5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46517" y="2394467"/>
            <a:ext cx="1569720" cy="895985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charset="-122"/>
                <a:ea typeface="微软雅黑" charset="-122"/>
              </a:rPr>
              <a:t>特定人群分析</a:t>
            </a:r>
            <a:endParaRPr lang="en-US" altLang="zh-CN" sz="900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将具有相同或相似特征的客户圈选为人群，并进行</a:t>
            </a:r>
            <a:r>
              <a:rPr lang="zh-CN" altLang="en-US" sz="700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人群分析</a:t>
            </a:r>
            <a:endParaRPr lang="zh-CN" altLang="en-US" sz="1100" b="1" dirty="0">
              <a:solidFill>
                <a:schemeClr val="bg1">
                  <a:lumMod val="50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" name="MH_Text_1">
            <a:extLst>
              <a:ext uri="{FF2B5EF4-FFF2-40B4-BE49-F238E27FC236}">
                <a16:creationId xmlns:a16="http://schemas.microsoft.com/office/drawing/2014/main" id="{64E4E572-925E-EA47-B927-002D093CD7A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867467" y="2394467"/>
            <a:ext cx="1654810" cy="895985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charset="-122"/>
                <a:ea typeface="微软雅黑" charset="-122"/>
              </a:rPr>
              <a:t>客户价值评估</a:t>
            </a:r>
            <a:endParaRPr lang="en-US" altLang="zh-CN" sz="900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建立客户的价值模型，分析客户</a:t>
            </a:r>
            <a:r>
              <a:rPr lang="zh-CN" altLang="en-US" sz="700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价值迁移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并重点关注</a:t>
            </a:r>
            <a:r>
              <a:rPr lang="zh-CN" altLang="en-US" sz="700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高价值客户</a:t>
            </a:r>
          </a:p>
        </p:txBody>
      </p:sp>
      <p:sp>
        <p:nvSpPr>
          <p:cNvPr id="9" name="MH_Text_1">
            <a:extLst>
              <a:ext uri="{FF2B5EF4-FFF2-40B4-BE49-F238E27FC236}">
                <a16:creationId xmlns:a16="http://schemas.microsoft.com/office/drawing/2014/main" id="{8407733E-F3AF-0A40-897D-6653F9B4627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46517" y="3414277"/>
            <a:ext cx="1802130" cy="8953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charset="-122"/>
                <a:ea typeface="微软雅黑" charset="-122"/>
              </a:rPr>
              <a:t>风险客户识别</a:t>
            </a:r>
            <a:endParaRPr lang="en-US" altLang="zh-CN" sz="900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构建客户的黑</a:t>
            </a:r>
            <a:r>
              <a:rPr lang="en-US" altLang="zh-CN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/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白名单，防范</a:t>
            </a:r>
            <a:r>
              <a:rPr lang="zh-CN" altLang="en-US" sz="700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风险客户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产生的异常行为</a:t>
            </a:r>
            <a:endParaRPr lang="zh-CN" altLang="en-US" sz="1100" b="1" dirty="0">
              <a:solidFill>
                <a:srgbClr val="C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MH_Text_1">
            <a:extLst>
              <a:ext uri="{FF2B5EF4-FFF2-40B4-BE49-F238E27FC236}">
                <a16:creationId xmlns:a16="http://schemas.microsoft.com/office/drawing/2014/main" id="{0C8F3621-144E-894A-AC45-B681FD001FB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867467" y="3414277"/>
            <a:ext cx="1447165" cy="8953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charset="-122"/>
                <a:ea typeface="微软雅黑" charset="-122"/>
              </a:rPr>
              <a:t>人群聚类探索</a:t>
            </a:r>
            <a:endParaRPr lang="en-US" altLang="zh-CN" sz="900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将</a:t>
            </a:r>
            <a:r>
              <a:rPr lang="zh-CN" altLang="en-US" sz="700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客户聚类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成多个群组，观察并分析群组在不同业务上的表现</a:t>
            </a:r>
            <a:endParaRPr lang="zh-CN" altLang="en-US" sz="1100" b="1" dirty="0">
              <a:solidFill>
                <a:srgbClr val="C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1" name="MH_Text_1">
            <a:extLst>
              <a:ext uri="{FF2B5EF4-FFF2-40B4-BE49-F238E27FC236}">
                <a16:creationId xmlns:a16="http://schemas.microsoft.com/office/drawing/2014/main" id="{36788283-67D1-4A45-8B58-9FBC20FCDA4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401127" y="4418847"/>
            <a:ext cx="1352550" cy="895985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charset="-122"/>
                <a:ea typeface="微软雅黑" charset="-122"/>
              </a:rPr>
              <a:t>客户偏好提炼</a:t>
            </a:r>
            <a:endParaRPr lang="en-US" altLang="zh-CN" sz="900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基于客户行为获取客户感兴趣的产品及服务，提炼</a:t>
            </a:r>
            <a:r>
              <a:rPr lang="zh-CN" altLang="en-US" sz="700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客户偏好</a:t>
            </a:r>
            <a:endParaRPr lang="zh-CN" altLang="en-US" sz="700" b="1" dirty="0">
              <a:solidFill>
                <a:srgbClr val="C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2" name="MH_Text_1">
            <a:extLst>
              <a:ext uri="{FF2B5EF4-FFF2-40B4-BE49-F238E27FC236}">
                <a16:creationId xmlns:a16="http://schemas.microsoft.com/office/drawing/2014/main" id="{3D6673F9-179E-CC4D-AD48-067E41A4472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867467" y="4418847"/>
            <a:ext cx="1703070" cy="8953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charset="-122"/>
                <a:ea typeface="微软雅黑" charset="-122"/>
              </a:rPr>
              <a:t>生命周期管理</a:t>
            </a:r>
            <a:endParaRPr lang="en-US" altLang="zh-CN" sz="900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构建客户的</a:t>
            </a:r>
            <a:r>
              <a:rPr lang="zh-CN" altLang="en-US" sz="700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生命周期模型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，维持现有客户、唤醒沉睡客户并找回流失客户</a:t>
            </a:r>
          </a:p>
        </p:txBody>
      </p:sp>
      <p:sp>
        <p:nvSpPr>
          <p:cNvPr id="13" name="MH_Text_1">
            <a:extLst>
              <a:ext uri="{FF2B5EF4-FFF2-40B4-BE49-F238E27FC236}">
                <a16:creationId xmlns:a16="http://schemas.microsoft.com/office/drawing/2014/main" id="{B2015502-3EEA-1E41-B361-C3B1D446BEB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448752" y="5500252"/>
            <a:ext cx="1656715" cy="8953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charset="-122"/>
                <a:ea typeface="微软雅黑" charset="-122"/>
              </a:rPr>
              <a:t>精准刻画客户</a:t>
            </a:r>
            <a:endParaRPr lang="en-US" altLang="zh-CN" sz="900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整合各业务数据，基于客户属性、行为建立客户</a:t>
            </a:r>
            <a:r>
              <a:rPr lang="zh-CN" altLang="en-US" sz="700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全方位描述</a:t>
            </a:r>
            <a:endParaRPr lang="zh-CN" altLang="en-US" sz="1100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14" name="Picture 8" descr="c:\users\wangshuixing\documents\jddongdong\jimenterprise\bjwangshuixing\image\519ffe42e146534159db6b5b425a2d51.jpg">
            <a:extLst>
              <a:ext uri="{FF2B5EF4-FFF2-40B4-BE49-F238E27FC236}">
                <a16:creationId xmlns:a16="http://schemas.microsoft.com/office/drawing/2014/main" id="{EA97CC8B-4FBE-BF42-8092-99074CFEE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007" y="2394467"/>
            <a:ext cx="905510" cy="79311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CF8D9D3-D24C-7B45-A866-390EEDA1B0F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08007" y="3414277"/>
            <a:ext cx="759460" cy="7054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BB1ED3-5C59-9547-AA2E-21AEA5BE856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07677" y="4418847"/>
            <a:ext cx="851535" cy="77343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93C9419-20A8-0F4E-8E87-5F961401FD41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3618" t="1614" r="2533" b="-1614"/>
          <a:stretch>
            <a:fillRect/>
          </a:stretch>
        </p:blipFill>
        <p:spPr>
          <a:xfrm>
            <a:off x="603567" y="5500252"/>
            <a:ext cx="845185" cy="796925"/>
          </a:xfrm>
          <a:prstGeom prst="ellipse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2E7451F-8999-B742-8505-0778458E4E55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9469" t="13031" r="11881" b="523"/>
          <a:stretch>
            <a:fillRect/>
          </a:stretch>
        </p:blipFill>
        <p:spPr>
          <a:xfrm>
            <a:off x="583247" y="4511557"/>
            <a:ext cx="763270" cy="710565"/>
          </a:xfrm>
          <a:prstGeom prst="ellipse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9D3E646-AD57-0C4A-A234-D18147D94471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21556" t="21492" r="21684" b="17210"/>
          <a:stretch>
            <a:fillRect/>
          </a:stretch>
        </p:blipFill>
        <p:spPr>
          <a:xfrm>
            <a:off x="646112" y="2394467"/>
            <a:ext cx="699770" cy="674370"/>
          </a:xfrm>
          <a:prstGeom prst="ellipse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1EEC98E-990E-834A-8F77-5DB1CDC22A5F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2819" t="4844" r="2930" b="89"/>
          <a:stretch>
            <a:fillRect/>
          </a:stretch>
        </p:blipFill>
        <p:spPr>
          <a:xfrm>
            <a:off x="618807" y="3414277"/>
            <a:ext cx="754380" cy="754380"/>
          </a:xfrm>
          <a:prstGeom prst="ellipse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FB588F5-5184-2B4C-A4C1-7D8850334820}"/>
              </a:ext>
            </a:extLst>
          </p:cNvPr>
          <p:cNvSpPr/>
          <p:nvPr/>
        </p:nvSpPr>
        <p:spPr>
          <a:xfrm>
            <a:off x="6423342" y="2249687"/>
            <a:ext cx="5286375" cy="440563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ysDash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400" b="1" dirty="0">
              <a:solidFill>
                <a:srgbClr val="575B70"/>
              </a:solidFill>
              <a:ea typeface="+mn-lt"/>
            </a:endParaRPr>
          </a:p>
        </p:txBody>
      </p:sp>
      <p:sp>
        <p:nvSpPr>
          <p:cNvPr id="22" name="MH_Text_1">
            <a:extLst>
              <a:ext uri="{FF2B5EF4-FFF2-40B4-BE49-F238E27FC236}">
                <a16:creationId xmlns:a16="http://schemas.microsoft.com/office/drawing/2014/main" id="{10EC9630-4103-F347-839F-13CF667DEF6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363902" y="1678822"/>
            <a:ext cx="1203960" cy="44704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2C68FF"/>
                </a:solidFill>
                <a:latin typeface="微软雅黑" charset="-122"/>
                <a:ea typeface="微软雅黑" charset="-122"/>
              </a:rPr>
              <a:t>服务客户</a:t>
            </a:r>
          </a:p>
        </p:txBody>
      </p:sp>
      <p:sp>
        <p:nvSpPr>
          <p:cNvPr id="23" name="MH_Text_1">
            <a:extLst>
              <a:ext uri="{FF2B5EF4-FFF2-40B4-BE49-F238E27FC236}">
                <a16:creationId xmlns:a16="http://schemas.microsoft.com/office/drawing/2014/main" id="{1EB2709C-95E7-4746-B9B1-55EAEE83494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333297" y="2318267"/>
            <a:ext cx="1828800" cy="8953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charset="-122"/>
                <a:ea typeface="微软雅黑" charset="-122"/>
              </a:rPr>
              <a:t>精准营销</a:t>
            </a:r>
            <a:endParaRPr lang="en-US" altLang="zh-CN" sz="1000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依据营销的不同场景，使用客户标签组合出最</a:t>
            </a:r>
            <a:r>
              <a:rPr lang="zh-CN" altLang="en-US" sz="700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合适的目标人群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进行触达，节省人力同时提升活动转化率</a:t>
            </a:r>
            <a:endParaRPr lang="zh-CN" altLang="en-US" sz="11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4" name="MH_Text_1">
            <a:extLst>
              <a:ext uri="{FF2B5EF4-FFF2-40B4-BE49-F238E27FC236}">
                <a16:creationId xmlns:a16="http://schemas.microsoft.com/office/drawing/2014/main" id="{108F26C3-2FD2-C147-9E21-14BD767CB18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333297" y="3414277"/>
            <a:ext cx="1828800" cy="8953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charset="-122"/>
                <a:ea typeface="微软雅黑" charset="-122"/>
              </a:rPr>
              <a:t>千人千面</a:t>
            </a:r>
            <a:endParaRPr lang="en-US" altLang="zh-CN" sz="1000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依据不同客户的不同属性</a:t>
            </a:r>
            <a:r>
              <a:rPr lang="zh-CN" altLang="en-US" sz="700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差异化展示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不同的产品、服务以及活动，提升客户体验的同时获得更高的点击率</a:t>
            </a:r>
            <a:endParaRPr lang="zh-CN" altLang="en-US" sz="1100" b="1" dirty="0">
              <a:solidFill>
                <a:schemeClr val="bg1">
                  <a:lumMod val="50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5" name="MH_Text_1">
            <a:extLst>
              <a:ext uri="{FF2B5EF4-FFF2-40B4-BE49-F238E27FC236}">
                <a16:creationId xmlns:a16="http://schemas.microsoft.com/office/drawing/2014/main" id="{4314EE34-24EF-694B-88CB-6045EFFB055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362507" y="4511557"/>
            <a:ext cx="1798955" cy="803275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charset="-122"/>
                <a:ea typeface="微软雅黑" charset="-122"/>
              </a:rPr>
              <a:t>广告投放</a:t>
            </a:r>
            <a:endParaRPr lang="en-US" altLang="zh-CN" sz="1000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建立</a:t>
            </a:r>
            <a:r>
              <a:rPr lang="en-US" altLang="zh-CN" sz="700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DMP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为外部的广告竞价提供数据支持，将广告展现给最可能感兴趣的客户，降低广告成本同时提升转化</a:t>
            </a:r>
            <a:endParaRPr lang="zh-CN" altLang="en-US" sz="11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26" name="MH_Text_1">
            <a:extLst>
              <a:ext uri="{FF2B5EF4-FFF2-40B4-BE49-F238E27FC236}">
                <a16:creationId xmlns:a16="http://schemas.microsoft.com/office/drawing/2014/main" id="{53ED05E5-4A81-AD4A-A9AA-3732714398B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9807892" y="2343032"/>
            <a:ext cx="1914525" cy="8953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charset="-122"/>
                <a:ea typeface="微软雅黑" charset="-122"/>
              </a:rPr>
              <a:t>智能客服</a:t>
            </a:r>
            <a:endParaRPr lang="en-US" altLang="zh-CN" sz="1000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根据不同客户的特点，客服人员会依据自身经验或是系统指导采用最</a:t>
            </a:r>
            <a:r>
              <a:rPr lang="zh-CN" altLang="en-US" sz="700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合适的话术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，提升沟通效果</a:t>
            </a:r>
            <a:endParaRPr lang="zh-CN" altLang="en-US" sz="1100" b="1" dirty="0">
              <a:solidFill>
                <a:srgbClr val="C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7" name="MH_Text_1">
            <a:extLst>
              <a:ext uri="{FF2B5EF4-FFF2-40B4-BE49-F238E27FC236}">
                <a16:creationId xmlns:a16="http://schemas.microsoft.com/office/drawing/2014/main" id="{A3AD69EB-9423-864E-836D-445D248ED89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807892" y="3522862"/>
            <a:ext cx="1812290" cy="895985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charset="-122"/>
                <a:ea typeface="微软雅黑" charset="-122"/>
              </a:rPr>
              <a:t>推荐系统</a:t>
            </a:r>
            <a:endParaRPr lang="en-US" altLang="zh-CN" sz="1000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根据客户历史以及当前行为，结合客户偏好和客户相似度推荐</a:t>
            </a:r>
            <a:r>
              <a:rPr lang="zh-CN" altLang="en-US" sz="700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客户最可能感兴趣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的产品、服务及活动</a:t>
            </a:r>
            <a:endParaRPr lang="zh-CN" altLang="en-US" sz="1100" b="1" dirty="0">
              <a:solidFill>
                <a:srgbClr val="C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8" name="MH_Text_1">
            <a:extLst>
              <a:ext uri="{FF2B5EF4-FFF2-40B4-BE49-F238E27FC236}">
                <a16:creationId xmlns:a16="http://schemas.microsoft.com/office/drawing/2014/main" id="{EBE1CDCE-E9DC-C147-9A2E-F63AA737ED5C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7362507" y="5589152"/>
            <a:ext cx="1798320" cy="895985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charset="-122"/>
                <a:ea typeface="微软雅黑" charset="-122"/>
              </a:rPr>
              <a:t>搜索定制</a:t>
            </a:r>
            <a:endParaRPr lang="en-US" altLang="zh-CN" sz="900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针对同一搜索词不用客户差异化返回</a:t>
            </a:r>
            <a:r>
              <a:rPr lang="zh-CN" altLang="en-US" sz="700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不同的搜索结果及排序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，帮助客户找到最想要的</a:t>
            </a:r>
            <a:endParaRPr lang="zh-CN" altLang="en-US" sz="1100" b="1" dirty="0">
              <a:solidFill>
                <a:srgbClr val="C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9" name="MH_Text_1">
            <a:extLst>
              <a:ext uri="{FF2B5EF4-FFF2-40B4-BE49-F238E27FC236}">
                <a16:creationId xmlns:a16="http://schemas.microsoft.com/office/drawing/2014/main" id="{02D993C2-BCA1-2641-8644-B240124301E3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9807892" y="4604902"/>
            <a:ext cx="1812290" cy="89535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charset="-122"/>
                <a:ea typeface="微软雅黑" charset="-122"/>
              </a:rPr>
              <a:t>产品定制</a:t>
            </a:r>
            <a:endParaRPr lang="en-US" altLang="zh-CN" sz="1000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结合产品画像，对比竞品，针对不同客户</a:t>
            </a:r>
            <a:r>
              <a:rPr lang="zh-CN" altLang="en-US" sz="700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设计不同的产品</a:t>
            </a:r>
            <a:r>
              <a:rPr lang="zh-CN" altLang="en-US" sz="700" dirty="0">
                <a:solidFill>
                  <a:schemeClr val="bg1">
                    <a:lumMod val="50000"/>
                  </a:schemeClr>
                </a:solidFill>
                <a:latin typeface="微软雅黑" charset="-122"/>
                <a:ea typeface="微软雅黑" charset="-122"/>
              </a:rPr>
              <a:t>，提升客户满意度</a:t>
            </a:r>
            <a:endParaRPr lang="en-US" altLang="zh-CN" sz="700" dirty="0">
              <a:solidFill>
                <a:schemeClr val="bg1">
                  <a:lumMod val="50000"/>
                </a:schemeClr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endParaRPr lang="zh-CN" altLang="en-US" sz="1100" b="1" dirty="0">
              <a:solidFill>
                <a:srgbClr val="C00000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30" name="Picture 2" descr="c:\users\wangshuixing\documents\jddongdong\jimenterprise\bjwangshuixing\image\ec3378f8fa29e6236b5384ac83626505.jpg">
            <a:extLst>
              <a:ext uri="{FF2B5EF4-FFF2-40B4-BE49-F238E27FC236}">
                <a16:creationId xmlns:a16="http://schemas.microsoft.com/office/drawing/2014/main" id="{20BAEC12-593D-484C-8946-F23537432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852" y="2304932"/>
            <a:ext cx="1049655" cy="97218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5ECAC99-2839-BD42-A953-2D3EFDB77309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16216" t="7690" r="11345" b="8671"/>
          <a:stretch>
            <a:fillRect/>
          </a:stretch>
        </p:blipFill>
        <p:spPr>
          <a:xfrm>
            <a:off x="6515417" y="3470792"/>
            <a:ext cx="834390" cy="782955"/>
          </a:xfrm>
          <a:prstGeom prst="ellipse">
            <a:avLst/>
          </a:prstGeom>
        </p:spPr>
      </p:pic>
      <p:pic>
        <p:nvPicPr>
          <p:cNvPr id="32" name="Picture 4" descr="c:\users\wangshuixing\documents\jddongdong\jimenterprise\bjwangshuixing\image\81ed8678ab9ddbc503ddf841c5387be3.jpg">
            <a:extLst>
              <a:ext uri="{FF2B5EF4-FFF2-40B4-BE49-F238E27FC236}">
                <a16:creationId xmlns:a16="http://schemas.microsoft.com/office/drawing/2014/main" id="{6E5DC948-6427-644B-B951-0D85AAF1C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742" y="4549657"/>
            <a:ext cx="968375" cy="91249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F6E63E6-0849-404F-8A4F-7D3863127004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609" t="5840" r="7918" b="1947"/>
          <a:stretch>
            <a:fillRect/>
          </a:stretch>
        </p:blipFill>
        <p:spPr>
          <a:xfrm>
            <a:off x="6500812" y="5615187"/>
            <a:ext cx="919480" cy="870585"/>
          </a:xfrm>
          <a:prstGeom prst="ellipse">
            <a:avLst/>
          </a:prstGeom>
        </p:spPr>
      </p:pic>
      <p:pic>
        <p:nvPicPr>
          <p:cNvPr id="34" name="Picture 6" descr="c:\users\wangshuixing\documents\jddongdong\jimenterprise\bjwangshuixing\image\a04f0d520c72a2129f2bff9ef48bec87.png">
            <a:extLst>
              <a:ext uri="{FF2B5EF4-FFF2-40B4-BE49-F238E27FC236}">
                <a16:creationId xmlns:a16="http://schemas.microsoft.com/office/drawing/2014/main" id="{63058500-B241-D94C-981C-7CCFC3DF6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1" r="15056"/>
          <a:stretch>
            <a:fillRect/>
          </a:stretch>
        </p:blipFill>
        <p:spPr bwMode="auto">
          <a:xfrm>
            <a:off x="8939212" y="2318267"/>
            <a:ext cx="943610" cy="90995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1A0D158-9F96-5241-B4D3-59E3473C7545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 t="3020" r="2597"/>
          <a:stretch>
            <a:fillRect/>
          </a:stretch>
        </p:blipFill>
        <p:spPr>
          <a:xfrm>
            <a:off x="9110027" y="3632082"/>
            <a:ext cx="721360" cy="690245"/>
          </a:xfrm>
          <a:prstGeom prst="ellipse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7CB68AF7-618C-AB48-943F-818DB64CBF1E}"/>
              </a:ext>
            </a:extLst>
          </p:cNvPr>
          <p:cNvPicPr>
            <a:picLocks noChangeAspect="1"/>
          </p:cNvPicPr>
          <p:nvPr/>
        </p:nvPicPr>
        <p:blipFill>
          <a:blip r:embed="rId31"/>
          <a:srcRect l="8003" t="3633" r="2918" b="5709"/>
          <a:stretch>
            <a:fillRect/>
          </a:stretch>
        </p:blipFill>
        <p:spPr>
          <a:xfrm>
            <a:off x="9101772" y="4694437"/>
            <a:ext cx="762635" cy="766445"/>
          </a:xfrm>
          <a:prstGeom prst="ellipse">
            <a:avLst/>
          </a:prstGeom>
        </p:spPr>
      </p:pic>
      <p:sp>
        <p:nvSpPr>
          <p:cNvPr id="37" name="右箭头 36">
            <a:extLst>
              <a:ext uri="{FF2B5EF4-FFF2-40B4-BE49-F238E27FC236}">
                <a16:creationId xmlns:a16="http://schemas.microsoft.com/office/drawing/2014/main" id="{B25BBC5B-67AA-844D-96DC-D2CA2769E617}"/>
              </a:ext>
            </a:extLst>
          </p:cNvPr>
          <p:cNvSpPr/>
          <p:nvPr/>
        </p:nvSpPr>
        <p:spPr>
          <a:xfrm>
            <a:off x="5723572" y="3966727"/>
            <a:ext cx="589280" cy="45212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400" b="1">
              <a:solidFill>
                <a:srgbClr val="575B7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B12AEA4-9774-AE48-8EAF-059E3DB631AF}"/>
              </a:ext>
            </a:extLst>
          </p:cNvPr>
          <p:cNvSpPr txBox="1"/>
          <p:nvPr/>
        </p:nvSpPr>
        <p:spPr>
          <a:xfrm>
            <a:off x="533717" y="1172092"/>
            <a:ext cx="956183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作为底层数据能力、接口能力支撑，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支持</a:t>
            </a:r>
            <a:r>
              <a:rPr lang="zh-CN" altLang="en-US" b="1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全场景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识别、服务客户</a:t>
            </a:r>
          </a:p>
        </p:txBody>
      </p:sp>
    </p:spTree>
    <p:extLst>
      <p:ext uri="{BB962C8B-B14F-4D97-AF65-F5344CB8AC3E}">
        <p14:creationId xmlns:p14="http://schemas.microsoft.com/office/powerpoint/2010/main" val="3315843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53AFAE4-7FCE-2241-BE88-FDEECAC1A5D9}"/>
              </a:ext>
            </a:extLst>
          </p:cNvPr>
          <p:cNvSpPr/>
          <p:nvPr/>
        </p:nvSpPr>
        <p:spPr>
          <a:xfrm>
            <a:off x="0" y="513447"/>
            <a:ext cx="3838806" cy="584539"/>
          </a:xfrm>
          <a:prstGeom prst="rect">
            <a:avLst/>
          </a:prstGeom>
          <a:solidFill>
            <a:srgbClr val="E22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D101D5-2C7F-7D49-9CCF-E3D3ADB2F9DF}"/>
              </a:ext>
            </a:extLst>
          </p:cNvPr>
          <p:cNvSpPr txBox="1"/>
          <p:nvPr/>
        </p:nvSpPr>
        <p:spPr>
          <a:xfrm>
            <a:off x="271536" y="587553"/>
            <a:ext cx="3567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成功案例</a:t>
            </a: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航司标签系统</a:t>
            </a:r>
            <a:endParaRPr lang="id-ID" altLang="zh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8415FA-090B-3D4C-A278-6E1FE0097B17}"/>
              </a:ext>
            </a:extLst>
          </p:cNvPr>
          <p:cNvSpPr/>
          <p:nvPr/>
        </p:nvSpPr>
        <p:spPr>
          <a:xfrm>
            <a:off x="967971" y="1398152"/>
            <a:ext cx="2726690" cy="655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各系统客户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繁杂不统一、客户数据散乱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FCA1B7-5A91-984A-8520-54B57D22451D}"/>
              </a:ext>
            </a:extLst>
          </p:cNvPr>
          <p:cNvSpPr/>
          <p:nvPr/>
        </p:nvSpPr>
        <p:spPr>
          <a:xfrm>
            <a:off x="1011151" y="3677167"/>
            <a:ext cx="2683510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spcAft>
                <a:spcPts val="600"/>
              </a:spcAft>
              <a:buFont typeface="Wingdings" panose="05000000000000000000" charset="0"/>
              <a:buChar char=""/>
            </a:pP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统一客户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ID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，建立标签体系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8F414A-6963-B34A-81BB-081198D21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91" y="4737617"/>
            <a:ext cx="1682115" cy="10896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4C8A07D-475F-D644-A925-1172DE023153}"/>
              </a:ext>
            </a:extLst>
          </p:cNvPr>
          <p:cNvSpPr/>
          <p:nvPr/>
        </p:nvSpPr>
        <p:spPr>
          <a:xfrm>
            <a:off x="4212186" y="1429902"/>
            <a:ext cx="5347335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客群分析提数周期长，需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3-5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日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0B4696-EA96-084F-9127-DF87ECF89893}"/>
              </a:ext>
            </a:extLst>
          </p:cNvPr>
          <p:cNvSpPr/>
          <p:nvPr/>
        </p:nvSpPr>
        <p:spPr>
          <a:xfrm>
            <a:off x="4144241" y="3722887"/>
            <a:ext cx="3335655" cy="655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spcAft>
                <a:spcPts val="600"/>
              </a:spcAft>
              <a:buFont typeface="Wingdings" panose="05000000000000000000" charset="0"/>
              <a:buChar char="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提供业务快速圈人分析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应用，需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0.5-2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小时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7CB733-928F-AF42-AB55-348C36937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01" y="2206507"/>
            <a:ext cx="1115695" cy="10509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E87EBE-572D-524A-9BF0-76A0A16B0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186" y="1803282"/>
            <a:ext cx="2299335" cy="1454150"/>
          </a:xfrm>
          <a:prstGeom prst="rect">
            <a:avLst/>
          </a:prstGeom>
        </p:spPr>
      </p:pic>
      <p:sp>
        <p:nvSpPr>
          <p:cNvPr id="12" name="右箭头 11">
            <a:extLst>
              <a:ext uri="{FF2B5EF4-FFF2-40B4-BE49-F238E27FC236}">
                <a16:creationId xmlns:a16="http://schemas.microsoft.com/office/drawing/2014/main" id="{D6895B05-7E2D-C74D-A60A-D6ED81FE139E}"/>
              </a:ext>
            </a:extLst>
          </p:cNvPr>
          <p:cNvSpPr/>
          <p:nvPr/>
        </p:nvSpPr>
        <p:spPr>
          <a:xfrm rot="5400000">
            <a:off x="5535729" y="3380056"/>
            <a:ext cx="251560" cy="293760"/>
          </a:xfrm>
          <a:prstGeom prst="rightArrow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A6CDCBC6-8B20-5943-AC5B-DC2BA4F6C3D7}"/>
              </a:ext>
            </a:extLst>
          </p:cNvPr>
          <p:cNvSpPr/>
          <p:nvPr/>
        </p:nvSpPr>
        <p:spPr>
          <a:xfrm rot="5400000">
            <a:off x="2218921" y="3404752"/>
            <a:ext cx="225425" cy="219075"/>
          </a:xfrm>
          <a:prstGeom prst="rightArrow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BB11BE-BD4A-454E-B4F1-E2FED4E33B25}"/>
              </a:ext>
            </a:extLst>
          </p:cNvPr>
          <p:cNvSpPr/>
          <p:nvPr/>
        </p:nvSpPr>
        <p:spPr>
          <a:xfrm>
            <a:off x="247872" y="2404137"/>
            <a:ext cx="546750" cy="655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zh-CN" altLang="en-US" sz="2000" b="1" dirty="0">
                <a:solidFill>
                  <a:srgbClr val="0070C0"/>
                </a:solidFill>
                <a:latin typeface="微软雅黑" charset="-122"/>
                <a:ea typeface="微软雅黑" charset="-122"/>
              </a:rPr>
              <a:t>挑战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555BFC0-A384-0E45-BFEA-549963EB08B8}"/>
              </a:ext>
            </a:extLst>
          </p:cNvPr>
          <p:cNvSpPr/>
          <p:nvPr/>
        </p:nvSpPr>
        <p:spPr>
          <a:xfrm>
            <a:off x="247872" y="4684422"/>
            <a:ext cx="546750" cy="655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zh-CN" altLang="en-US" sz="2000" b="1" dirty="0">
                <a:solidFill>
                  <a:srgbClr val="0070C0"/>
                </a:solidFill>
                <a:latin typeface="微软雅黑" charset="-122"/>
                <a:ea typeface="微软雅黑" charset="-122"/>
              </a:rPr>
              <a:t>解决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9D84292-D97A-C94E-8BCC-E4C1E474D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51" y="4332487"/>
            <a:ext cx="1210310" cy="1555115"/>
          </a:xfrm>
          <a:prstGeom prst="rect">
            <a:avLst/>
          </a:prstGeom>
        </p:spPr>
      </p:pic>
      <p:cxnSp>
        <p:nvCxnSpPr>
          <p:cNvPr id="17" name="Straight Connector 6">
            <a:extLst>
              <a:ext uri="{FF2B5EF4-FFF2-40B4-BE49-F238E27FC236}">
                <a16:creationId xmlns:a16="http://schemas.microsoft.com/office/drawing/2014/main" id="{72D21D04-CEED-7741-9D13-24799A4FE0FC}"/>
              </a:ext>
            </a:extLst>
          </p:cNvPr>
          <p:cNvCxnSpPr/>
          <p:nvPr/>
        </p:nvCxnSpPr>
        <p:spPr>
          <a:xfrm>
            <a:off x="7930111" y="1600717"/>
            <a:ext cx="0" cy="4662805"/>
          </a:xfrm>
          <a:prstGeom prst="line">
            <a:avLst/>
          </a:prstGeom>
          <a:ln w="25400">
            <a:solidFill>
              <a:srgbClr val="2C68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2BE16E23-BAC0-874B-9515-E231EEA63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211" y="2053472"/>
            <a:ext cx="1409065" cy="95059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D4A45CE-E6E1-A84F-91E9-2013CCC7F7C8}"/>
              </a:ext>
            </a:extLst>
          </p:cNvPr>
          <p:cNvSpPr/>
          <p:nvPr/>
        </p:nvSpPr>
        <p:spPr>
          <a:xfrm>
            <a:off x="9125181" y="1172092"/>
            <a:ext cx="2291080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zh-CN" altLang="en-US" sz="2000" b="1" dirty="0">
                <a:solidFill>
                  <a:srgbClr val="0070C0"/>
                </a:solidFill>
                <a:latin typeface="微软雅黑" charset="-122"/>
                <a:ea typeface="微软雅黑" charset="-122"/>
              </a:rPr>
              <a:t>业务场景案例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9E5036B-B974-1E4C-9312-EE20D9000496}"/>
              </a:ext>
            </a:extLst>
          </p:cNvPr>
          <p:cNvSpPr/>
          <p:nvPr/>
        </p:nvSpPr>
        <p:spPr>
          <a:xfrm>
            <a:off x="8276186" y="1600717"/>
            <a:ext cx="3734435" cy="655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根据不同客户的客舱偏好、路线偏好、转机偏好等，有针对性的进行营销推荐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7468EBE-F8C3-CF4B-AD36-62478DE7D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6881" y="2256037"/>
            <a:ext cx="2476500" cy="1665605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492D515-957F-1446-AFB6-B07486FE9F8F}"/>
              </a:ext>
            </a:extLst>
          </p:cNvPr>
          <p:cNvSpPr/>
          <p:nvPr/>
        </p:nvSpPr>
        <p:spPr>
          <a:xfrm>
            <a:off x="8276821" y="4028957"/>
            <a:ext cx="3734435" cy="655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200"/>
              </a:lnSpc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航班跨境且出发地为重点疫情国的客群，特征发现、画像分析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D675B6E-2C42-4E48-9EE3-E205E07BE9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8181" y="4684277"/>
            <a:ext cx="2235200" cy="160782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DFA648C-8FC3-3D46-84FF-21E8F3F86A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0986" y="4437262"/>
            <a:ext cx="1689735" cy="154495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894D1D0-4123-344C-8E61-B63ED68EF5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4716" y="4462027"/>
            <a:ext cx="1802765" cy="1494790"/>
          </a:xfrm>
          <a:prstGeom prst="rect">
            <a:avLst/>
          </a:prstGeom>
        </p:spPr>
      </p:pic>
      <p:sp>
        <p:nvSpPr>
          <p:cNvPr id="26" name="剪去对角的矩形 25">
            <a:extLst>
              <a:ext uri="{FF2B5EF4-FFF2-40B4-BE49-F238E27FC236}">
                <a16:creationId xmlns:a16="http://schemas.microsoft.com/office/drawing/2014/main" id="{23607159-8200-3A4A-9681-58AA1B65B4AE}"/>
              </a:ext>
            </a:extLst>
          </p:cNvPr>
          <p:cNvSpPr/>
          <p:nvPr/>
        </p:nvSpPr>
        <p:spPr>
          <a:xfrm>
            <a:off x="2156691" y="4101982"/>
            <a:ext cx="1278255" cy="287655"/>
          </a:xfrm>
          <a:prstGeom prst="snip2DiagRect">
            <a:avLst/>
          </a:prstGeom>
          <a:solidFill>
            <a:srgbClr val="495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charset="-122"/>
                <a:ea typeface="微软雅黑" charset="-122"/>
              </a:rPr>
              <a:t>降低管理成本</a:t>
            </a:r>
          </a:p>
        </p:txBody>
      </p:sp>
      <p:sp>
        <p:nvSpPr>
          <p:cNvPr id="27" name="剪去对角的矩形 26">
            <a:extLst>
              <a:ext uri="{FF2B5EF4-FFF2-40B4-BE49-F238E27FC236}">
                <a16:creationId xmlns:a16="http://schemas.microsoft.com/office/drawing/2014/main" id="{BCCD969E-E892-0542-81B3-8B96DB8C95E2}"/>
              </a:ext>
            </a:extLst>
          </p:cNvPr>
          <p:cNvSpPr/>
          <p:nvPr/>
        </p:nvSpPr>
        <p:spPr>
          <a:xfrm>
            <a:off x="5884141" y="4090552"/>
            <a:ext cx="1008380" cy="287655"/>
          </a:xfrm>
          <a:prstGeom prst="snip2DiagRect">
            <a:avLst/>
          </a:prstGeom>
          <a:solidFill>
            <a:srgbClr val="495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charset="-122"/>
                <a:ea typeface="微软雅黑" charset="-122"/>
              </a:rPr>
              <a:t>提升效率</a:t>
            </a:r>
          </a:p>
        </p:txBody>
      </p:sp>
      <p:sp>
        <p:nvSpPr>
          <p:cNvPr id="28" name="剪去对角的矩形 27">
            <a:extLst>
              <a:ext uri="{FF2B5EF4-FFF2-40B4-BE49-F238E27FC236}">
                <a16:creationId xmlns:a16="http://schemas.microsoft.com/office/drawing/2014/main" id="{49E618C4-E5B4-5F4B-889E-1441D6C7D3D2}"/>
              </a:ext>
            </a:extLst>
          </p:cNvPr>
          <p:cNvSpPr/>
          <p:nvPr/>
        </p:nvSpPr>
        <p:spPr>
          <a:xfrm>
            <a:off x="8276821" y="2206507"/>
            <a:ext cx="1097915" cy="287655"/>
          </a:xfrm>
          <a:prstGeom prst="snip2DiagRect">
            <a:avLst/>
          </a:prstGeom>
          <a:solidFill>
            <a:srgbClr val="495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charset="-122"/>
                <a:ea typeface="微软雅黑" charset="-122"/>
              </a:rPr>
              <a:t>提升营销转化</a:t>
            </a:r>
          </a:p>
        </p:txBody>
      </p:sp>
      <p:sp>
        <p:nvSpPr>
          <p:cNvPr id="29" name="剪去对角的矩形 28">
            <a:extLst>
              <a:ext uri="{FF2B5EF4-FFF2-40B4-BE49-F238E27FC236}">
                <a16:creationId xmlns:a16="http://schemas.microsoft.com/office/drawing/2014/main" id="{3A8DDA6F-2323-5240-8B0B-82ADB7D7F06D}"/>
              </a:ext>
            </a:extLst>
          </p:cNvPr>
          <p:cNvSpPr/>
          <p:nvPr/>
        </p:nvSpPr>
        <p:spPr>
          <a:xfrm>
            <a:off x="8353656" y="4684277"/>
            <a:ext cx="1097915" cy="287655"/>
          </a:xfrm>
          <a:prstGeom prst="snip2DiagRect">
            <a:avLst/>
          </a:prstGeom>
          <a:solidFill>
            <a:srgbClr val="495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charset="-122"/>
                <a:ea typeface="微软雅黑" charset="-122"/>
              </a:rPr>
              <a:t>提升管理能力</a:t>
            </a:r>
          </a:p>
        </p:txBody>
      </p:sp>
    </p:spTree>
    <p:extLst>
      <p:ext uri="{BB962C8B-B14F-4D97-AF65-F5344CB8AC3E}">
        <p14:creationId xmlns:p14="http://schemas.microsoft.com/office/powerpoint/2010/main" val="299439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53AFAE4-7FCE-2241-BE88-FDEECAC1A5D9}"/>
              </a:ext>
            </a:extLst>
          </p:cNvPr>
          <p:cNvSpPr/>
          <p:nvPr/>
        </p:nvSpPr>
        <p:spPr>
          <a:xfrm>
            <a:off x="0" y="513447"/>
            <a:ext cx="3803904" cy="584539"/>
          </a:xfrm>
          <a:prstGeom prst="rect">
            <a:avLst/>
          </a:prstGeom>
          <a:solidFill>
            <a:srgbClr val="E22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D101D5-2C7F-7D49-9CCF-E3D3ADB2F9DF}"/>
              </a:ext>
            </a:extLst>
          </p:cNvPr>
          <p:cNvSpPr txBox="1"/>
          <p:nvPr/>
        </p:nvSpPr>
        <p:spPr>
          <a:xfrm>
            <a:off x="271536" y="587553"/>
            <a:ext cx="353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成功案例</a:t>
            </a: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客服</a:t>
            </a: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CRM</a:t>
            </a:r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对接</a:t>
            </a:r>
            <a:endParaRPr lang="id-ID" altLang="zh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5BDF9F-498F-6B4D-98EF-AB89BEF33B4F}"/>
              </a:ext>
            </a:extLst>
          </p:cNvPr>
          <p:cNvSpPr/>
          <p:nvPr/>
        </p:nvSpPr>
        <p:spPr>
          <a:xfrm>
            <a:off x="7487285" y="1552575"/>
            <a:ext cx="2291080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rgbClr val="0070C0"/>
                </a:solidFill>
                <a:latin typeface="微软雅黑" charset="-122"/>
                <a:ea typeface="微软雅黑" charset="-122"/>
              </a:rPr>
              <a:t>客户服务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CB2AED-0C5C-CC44-BE2F-38B4DC5BFF2D}"/>
              </a:ext>
            </a:extLst>
          </p:cNvPr>
          <p:cNvSpPr/>
          <p:nvPr/>
        </p:nvSpPr>
        <p:spPr>
          <a:xfrm>
            <a:off x="7487285" y="1808480"/>
            <a:ext cx="2166620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  <a:buFont typeface="Arial" panose="020B0604020202090204" pitchFamily="34" charset="0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提供客服中的客户数据参考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CDC491-906C-814A-B9E7-80D30F7B7219}"/>
              </a:ext>
            </a:extLst>
          </p:cNvPr>
          <p:cNvSpPr/>
          <p:nvPr/>
        </p:nvSpPr>
        <p:spPr>
          <a:xfrm>
            <a:off x="9754870" y="1515745"/>
            <a:ext cx="2291080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zh-CN" altLang="en-US" sz="1400" b="1" dirty="0">
                <a:solidFill>
                  <a:srgbClr val="0070C0"/>
                </a:solidFill>
                <a:latin typeface="微软雅黑" charset="-122"/>
                <a:ea typeface="微软雅黑" charset="-122"/>
              </a:rPr>
              <a:t>定向营销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27C4BA-4533-204A-A3EC-EA1A1B1AAC2A}"/>
              </a:ext>
            </a:extLst>
          </p:cNvPr>
          <p:cNvSpPr/>
          <p:nvPr/>
        </p:nvSpPr>
        <p:spPr>
          <a:xfrm>
            <a:off x="7564120" y="3573145"/>
            <a:ext cx="1618615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rgbClr val="0070C0"/>
                </a:solidFill>
                <a:latin typeface="微软雅黑" charset="-122"/>
                <a:ea typeface="微软雅黑" charset="-122"/>
              </a:rPr>
              <a:t>话术选择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D8DD6A-443A-1B4D-97BD-996B7F72047D}"/>
              </a:ext>
            </a:extLst>
          </p:cNvPr>
          <p:cNvSpPr/>
          <p:nvPr/>
        </p:nvSpPr>
        <p:spPr>
          <a:xfrm>
            <a:off x="9828530" y="3573145"/>
            <a:ext cx="2291080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rgbClr val="0070C0"/>
                </a:solidFill>
                <a:latin typeface="微软雅黑" charset="-122"/>
                <a:ea typeface="微软雅黑" charset="-122"/>
              </a:rPr>
              <a:t>客群分析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1B44ED-C59F-EC42-ADC4-61A25AB29AC8}"/>
              </a:ext>
            </a:extLst>
          </p:cNvPr>
          <p:cNvSpPr/>
          <p:nvPr/>
        </p:nvSpPr>
        <p:spPr>
          <a:xfrm>
            <a:off x="7552055" y="3946525"/>
            <a:ext cx="2091690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  <a:buFont typeface="Arial" panose="020B0604020202090204" pitchFamily="34" charset="0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不同客群预置话术模板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5AF6FD-D929-2749-94EC-14CF5B142EF7}"/>
              </a:ext>
            </a:extLst>
          </p:cNvPr>
          <p:cNvSpPr/>
          <p:nvPr/>
        </p:nvSpPr>
        <p:spPr>
          <a:xfrm>
            <a:off x="9851390" y="3856355"/>
            <a:ext cx="2245360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  <a:buFont typeface="Arial" panose="020B0604020202090204" pitchFamily="34" charset="0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分析客群特征，服务效果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EA07C8D-60A9-AE4E-83B7-D0D2DBFF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230" y="4397375"/>
            <a:ext cx="1180465" cy="10261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B953D42-7BC4-714C-B9A9-8C9DF5768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710" y="2181225"/>
            <a:ext cx="1967230" cy="12541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ED30C65-6BB2-DF4C-8813-39C43CD11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120" y="2239645"/>
            <a:ext cx="1886585" cy="9791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479DF8F-B0BB-4D4E-99D0-5D937ACE5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965" y="4229100"/>
            <a:ext cx="1997075" cy="131826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7225470-A30D-D249-B07B-E40E8CFC97F4}"/>
              </a:ext>
            </a:extLst>
          </p:cNvPr>
          <p:cNvSpPr txBox="1"/>
          <p:nvPr/>
        </p:nvSpPr>
        <p:spPr>
          <a:xfrm>
            <a:off x="1407222" y="1331594"/>
            <a:ext cx="4217035" cy="6815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noAutofit/>
          </a:bodyPr>
          <a:lstStyle>
            <a:lvl1pPr>
              <a:lnSpc>
                <a:spcPct val="150000"/>
              </a:lnSpc>
              <a:defRPr sz="1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</a:rPr>
              <a:t>客户信息不足，沟通成本高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</a:rPr>
              <a:t>电销场景，需要降低人工成本，提升转化</a:t>
            </a:r>
          </a:p>
          <a:p>
            <a:pPr>
              <a:buFont typeface="Arial" panose="020B0604020202090204" pitchFamily="34" charset="0"/>
            </a:pPr>
            <a:endParaRPr lang="zh-CN" alt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sz="1200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93C6D33-4F32-B948-919D-A410D130B6B2}"/>
              </a:ext>
            </a:extLst>
          </p:cNvPr>
          <p:cNvSpPr/>
          <p:nvPr/>
        </p:nvSpPr>
        <p:spPr>
          <a:xfrm>
            <a:off x="9828530" y="1807845"/>
            <a:ext cx="1928495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  <a:buFont typeface="Arial" panose="020B0604020202090204" pitchFamily="34" charset="0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对目标客户进行电话营销</a:t>
            </a:r>
          </a:p>
        </p:txBody>
      </p:sp>
      <p:cxnSp>
        <p:nvCxnSpPr>
          <p:cNvPr id="18" name="Straight Connector 6">
            <a:extLst>
              <a:ext uri="{FF2B5EF4-FFF2-40B4-BE49-F238E27FC236}">
                <a16:creationId xmlns:a16="http://schemas.microsoft.com/office/drawing/2014/main" id="{2D99D02E-6D15-C74D-9DE8-C404A5933A16}"/>
              </a:ext>
            </a:extLst>
          </p:cNvPr>
          <p:cNvCxnSpPr/>
          <p:nvPr/>
        </p:nvCxnSpPr>
        <p:spPr>
          <a:xfrm>
            <a:off x="7342505" y="1224280"/>
            <a:ext cx="0" cy="4662805"/>
          </a:xfrm>
          <a:prstGeom prst="line">
            <a:avLst/>
          </a:prstGeom>
          <a:ln w="25400">
            <a:solidFill>
              <a:srgbClr val="2C68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DFF58020-A284-2146-81E0-FF537C79DDBD}"/>
              </a:ext>
            </a:extLst>
          </p:cNvPr>
          <p:cNvSpPr/>
          <p:nvPr/>
        </p:nvSpPr>
        <p:spPr>
          <a:xfrm>
            <a:off x="7775575" y="838835"/>
            <a:ext cx="2291080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zh-CN" altLang="en-US" sz="2000" b="1" dirty="0">
                <a:solidFill>
                  <a:srgbClr val="0070C0"/>
                </a:solidFill>
                <a:latin typeface="微软雅黑" charset="-122"/>
                <a:ea typeface="微软雅黑" charset="-122"/>
              </a:rPr>
              <a:t>业务场景支持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BE75F42-2F1D-CB45-83FD-A1D7CB492640}"/>
              </a:ext>
            </a:extLst>
          </p:cNvPr>
          <p:cNvSpPr/>
          <p:nvPr/>
        </p:nvSpPr>
        <p:spPr>
          <a:xfrm>
            <a:off x="395461" y="1421543"/>
            <a:ext cx="2291080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zh-CN" altLang="en-US" sz="2000" b="1" dirty="0">
                <a:solidFill>
                  <a:srgbClr val="0070C0"/>
                </a:solidFill>
                <a:latin typeface="微软雅黑" charset="-122"/>
                <a:ea typeface="微软雅黑" charset="-122"/>
              </a:rPr>
              <a:t>挑战</a:t>
            </a:r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BF879699-F431-2E4C-865B-6503CE15512F}"/>
              </a:ext>
            </a:extLst>
          </p:cNvPr>
          <p:cNvSpPr/>
          <p:nvPr/>
        </p:nvSpPr>
        <p:spPr>
          <a:xfrm>
            <a:off x="6878320" y="3279140"/>
            <a:ext cx="342265" cy="577215"/>
          </a:xfrm>
          <a:prstGeom prst="rightArrow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AB3C37D6-5FC6-4E47-9AA6-0C7A36B32980}"/>
              </a:ext>
            </a:extLst>
          </p:cNvPr>
          <p:cNvSpPr/>
          <p:nvPr/>
        </p:nvSpPr>
        <p:spPr>
          <a:xfrm rot="5400000">
            <a:off x="3190881" y="1968268"/>
            <a:ext cx="260985" cy="596265"/>
          </a:xfrm>
          <a:prstGeom prst="rightArrow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3CBB863-153F-0D48-8894-D8A8D2B8D72D}"/>
              </a:ext>
            </a:extLst>
          </p:cNvPr>
          <p:cNvSpPr/>
          <p:nvPr/>
        </p:nvSpPr>
        <p:spPr>
          <a:xfrm>
            <a:off x="357829" y="2341346"/>
            <a:ext cx="2291080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</a:pPr>
            <a:r>
              <a:rPr lang="zh-CN" altLang="en-US" sz="2000" b="1" dirty="0">
                <a:solidFill>
                  <a:srgbClr val="0070C0"/>
                </a:solidFill>
                <a:latin typeface="微软雅黑" charset="-122"/>
                <a:ea typeface="微软雅黑" charset="-122"/>
              </a:rPr>
              <a:t>解决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D25FAAE-3EDC-224E-A929-F659930B5B8B}"/>
              </a:ext>
            </a:extLst>
          </p:cNvPr>
          <p:cNvSpPr/>
          <p:nvPr/>
        </p:nvSpPr>
        <p:spPr>
          <a:xfrm>
            <a:off x="267970" y="5316855"/>
            <a:ext cx="1683385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  <a:buFont typeface="Arial" panose="020B0604020202090204" pitchFamily="34" charset="0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客户全息画像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C00A4DB-ECB8-144D-9BD6-1D9796691606}"/>
              </a:ext>
            </a:extLst>
          </p:cNvPr>
          <p:cNvSpPr/>
          <p:nvPr/>
        </p:nvSpPr>
        <p:spPr>
          <a:xfrm>
            <a:off x="306105" y="3171031"/>
            <a:ext cx="1739900" cy="37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Aft>
                <a:spcPts val="600"/>
              </a:spcAft>
              <a:buFont typeface="Arial" panose="020B0604020202090204" pitchFamily="34" charset="0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</a:rPr>
              <a:t>定向人群服务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88E950E-9AF8-494A-9E3F-8F111F41E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013" y="2624772"/>
            <a:ext cx="2818765" cy="1398905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D32E4D1B-8B3D-9248-8282-FF169858A255}"/>
              </a:ext>
            </a:extLst>
          </p:cNvPr>
          <p:cNvGrpSpPr/>
          <p:nvPr/>
        </p:nvGrpSpPr>
        <p:grpSpPr>
          <a:xfrm>
            <a:off x="1811655" y="4191000"/>
            <a:ext cx="5244465" cy="2521585"/>
            <a:chOff x="785" y="6014"/>
            <a:chExt cx="9118" cy="4866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03C024D5-CBEC-BD40-840C-6FA8584E6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5" y="6014"/>
              <a:ext cx="9118" cy="3506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CD912239-0685-AB4B-9825-B23024E34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07" y="9520"/>
              <a:ext cx="7740" cy="135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2A78613-80C2-6D4D-9DDD-CFD765BD8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67" y="9520"/>
              <a:ext cx="715" cy="1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151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Text">
            <a:extLst>
              <a:ext uri="{FF2B5EF4-FFF2-40B4-BE49-F238E27FC236}">
                <a16:creationId xmlns:a16="http://schemas.microsoft.com/office/drawing/2014/main" id="{03728E13-39C4-C944-9F9C-E79B0151C2A7}"/>
              </a:ext>
            </a:extLst>
          </p:cNvPr>
          <p:cNvSpPr txBox="1">
            <a:spLocks/>
          </p:cNvSpPr>
          <p:nvPr/>
        </p:nvSpPr>
        <p:spPr>
          <a:xfrm>
            <a:off x="1897399" y="2823409"/>
            <a:ext cx="2466056" cy="8199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300" b="0" i="0" kern="1200">
                <a:solidFill>
                  <a:srgbClr val="40404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400" b="1" dirty="0">
                <a:solidFill>
                  <a:schemeClr val="bg1"/>
                </a:solidFill>
              </a:rPr>
              <a:t>Thanks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43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DFF4DFFB-5AF6-BE44-BFD7-22481832966F}"/>
              </a:ext>
            </a:extLst>
          </p:cNvPr>
          <p:cNvSpPr/>
          <p:nvPr/>
        </p:nvSpPr>
        <p:spPr>
          <a:xfrm>
            <a:off x="6731986" y="1508599"/>
            <a:ext cx="2105255" cy="673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7524F96-D6E7-D54B-9140-F2EE6F455178}"/>
              </a:ext>
            </a:extLst>
          </p:cNvPr>
          <p:cNvSpPr/>
          <p:nvPr/>
        </p:nvSpPr>
        <p:spPr>
          <a:xfrm>
            <a:off x="6363883" y="1325823"/>
            <a:ext cx="673374" cy="673374"/>
          </a:xfrm>
          <a:prstGeom prst="rect">
            <a:avLst/>
          </a:prstGeom>
          <a:solidFill>
            <a:srgbClr val="E224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E076C59B-1F13-044C-B684-CB20B2A0BA88}"/>
              </a:ext>
            </a:extLst>
          </p:cNvPr>
          <p:cNvSpPr txBox="1">
            <a:spLocks/>
          </p:cNvSpPr>
          <p:nvPr/>
        </p:nvSpPr>
        <p:spPr>
          <a:xfrm>
            <a:off x="7254172" y="1625131"/>
            <a:ext cx="1188029" cy="457244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ow Text  Light" panose="020B0304030202020204" pitchFamily="34" charset="77"/>
                <a:sym typeface="Relative"/>
              </a:defRPr>
            </a:lvl1pPr>
            <a:lvl2pPr marL="4572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2pPr>
            <a:lvl3pPr marL="9144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2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3pPr>
            <a:lvl4pPr marL="13716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chemeClr val="bg2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4pPr>
            <a:lvl5pPr marL="18288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chemeClr val="bg2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5pPr>
            <a:lvl6pPr marL="22860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6pPr>
            <a:lvl7pPr marL="27432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7pPr>
            <a:lvl8pPr marL="32004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8pPr>
            <a:lvl9pPr marL="36576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9pPr>
          </a:lstStyle>
          <a:p>
            <a:pPr hangingPunct="1"/>
            <a:r>
              <a:rPr kumimoji="1" lang="zh-CN" altLang="en-US" b="0" dirty="0">
                <a:solidFill>
                  <a:schemeClr val="tx1"/>
                </a:solidFill>
              </a:rPr>
              <a:t>标题一</a:t>
            </a:r>
          </a:p>
        </p:txBody>
      </p:sp>
      <p:sp>
        <p:nvSpPr>
          <p:cNvPr id="10" name="Body Level One…">
            <a:extLst>
              <a:ext uri="{FF2B5EF4-FFF2-40B4-BE49-F238E27FC236}">
                <a16:creationId xmlns:a16="http://schemas.microsoft.com/office/drawing/2014/main" id="{3350F6E9-DEF1-3540-A80F-CFA7B4720C12}"/>
              </a:ext>
            </a:extLst>
          </p:cNvPr>
          <p:cNvSpPr txBox="1">
            <a:spLocks/>
          </p:cNvSpPr>
          <p:nvPr/>
        </p:nvSpPr>
        <p:spPr>
          <a:xfrm>
            <a:off x="6368724" y="1340796"/>
            <a:ext cx="699630" cy="59556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latinLnBrk="0">
              <a:lnSpc>
                <a:spcPts val="222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130" baseline="0">
                <a:ln>
                  <a:noFill/>
                </a:ln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ow Text  Light" panose="020B0304030202020204" pitchFamily="34" charset="77"/>
                <a:sym typeface="Relative"/>
              </a:defRPr>
            </a:lvl1pPr>
            <a:lvl2pPr marL="0" marR="0" indent="457201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accent3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3pPr>
            <a:lvl4pPr marL="0" marR="0" indent="1371603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4pPr>
            <a:lvl5pPr marL="0" marR="0" indent="1828804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5pPr>
            <a:lvl6pPr marL="615600" marR="0" indent="-2052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6pPr>
            <a:lvl7pPr marL="820800" marR="0" indent="-2052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7pPr>
            <a:lvl8pPr marL="1026000" marR="0" indent="-2052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8pPr>
            <a:lvl9pPr marL="1231200" marR="0" indent="-2052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9pPr>
          </a:lstStyle>
          <a:p>
            <a:pPr hangingPunct="1"/>
            <a:r>
              <a:rPr lang="en-US" altLang="zh-CN" dirty="0"/>
              <a:t>01</a:t>
            </a:r>
            <a:endParaRPr lang="en-US" dirty="0"/>
          </a:p>
        </p:txBody>
      </p:sp>
      <p:sp>
        <p:nvSpPr>
          <p:cNvPr id="14" name="副标题 2">
            <a:extLst>
              <a:ext uri="{FF2B5EF4-FFF2-40B4-BE49-F238E27FC236}">
                <a16:creationId xmlns:a16="http://schemas.microsoft.com/office/drawing/2014/main" id="{26B33B48-3585-FC4B-8B3F-0E0C4BDB1650}"/>
              </a:ext>
            </a:extLst>
          </p:cNvPr>
          <p:cNvSpPr txBox="1">
            <a:spLocks/>
          </p:cNvSpPr>
          <p:nvPr/>
        </p:nvSpPr>
        <p:spPr>
          <a:xfrm>
            <a:off x="1158603" y="1223932"/>
            <a:ext cx="1376184" cy="802398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ow Text  Light" panose="020B0304030202020204" pitchFamily="34" charset="77"/>
                <a:sym typeface="Relative"/>
              </a:defRPr>
            </a:lvl1pPr>
            <a:lvl2pPr marL="4572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2pPr>
            <a:lvl3pPr marL="9144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2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3pPr>
            <a:lvl4pPr marL="13716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chemeClr val="bg2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4pPr>
            <a:lvl5pPr marL="18288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chemeClr val="bg2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5pPr>
            <a:lvl6pPr marL="22860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6pPr>
            <a:lvl7pPr marL="27432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7pPr>
            <a:lvl8pPr marL="32004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8pPr>
            <a:lvl9pPr marL="36576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9pPr>
          </a:lstStyle>
          <a:p>
            <a:pPr hangingPunct="1"/>
            <a:r>
              <a:rPr kumimoji="1" lang="zh-CN" altLang="en-US" sz="4400" dirty="0">
                <a:solidFill>
                  <a:srgbClr val="E2261A"/>
                </a:solidFill>
              </a:rPr>
              <a:t>目录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10041B8-7000-F548-9B96-3031FD61AC16}"/>
              </a:ext>
            </a:extLst>
          </p:cNvPr>
          <p:cNvSpPr/>
          <p:nvPr/>
        </p:nvSpPr>
        <p:spPr>
          <a:xfrm>
            <a:off x="6731986" y="2617732"/>
            <a:ext cx="2105255" cy="673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1BFC093-509C-1547-90B6-0D931F1A759E}"/>
              </a:ext>
            </a:extLst>
          </p:cNvPr>
          <p:cNvSpPr/>
          <p:nvPr/>
        </p:nvSpPr>
        <p:spPr>
          <a:xfrm>
            <a:off x="6363883" y="2434956"/>
            <a:ext cx="673374" cy="673374"/>
          </a:xfrm>
          <a:prstGeom prst="rect">
            <a:avLst/>
          </a:prstGeom>
          <a:solidFill>
            <a:srgbClr val="E224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副标题 2">
            <a:extLst>
              <a:ext uri="{FF2B5EF4-FFF2-40B4-BE49-F238E27FC236}">
                <a16:creationId xmlns:a16="http://schemas.microsoft.com/office/drawing/2014/main" id="{DE614AF1-5048-AF4F-A2CC-75E4CB91A62A}"/>
              </a:ext>
            </a:extLst>
          </p:cNvPr>
          <p:cNvSpPr txBox="1">
            <a:spLocks/>
          </p:cNvSpPr>
          <p:nvPr/>
        </p:nvSpPr>
        <p:spPr>
          <a:xfrm>
            <a:off x="7254172" y="2734264"/>
            <a:ext cx="1188029" cy="457244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ow Text  Light" panose="020B0304030202020204" pitchFamily="34" charset="77"/>
                <a:sym typeface="Relative"/>
              </a:defRPr>
            </a:lvl1pPr>
            <a:lvl2pPr marL="4572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2pPr>
            <a:lvl3pPr marL="9144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2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3pPr>
            <a:lvl4pPr marL="13716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chemeClr val="bg2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4pPr>
            <a:lvl5pPr marL="18288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chemeClr val="bg2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5pPr>
            <a:lvl6pPr marL="22860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6pPr>
            <a:lvl7pPr marL="27432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7pPr>
            <a:lvl8pPr marL="32004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8pPr>
            <a:lvl9pPr marL="36576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9pPr>
          </a:lstStyle>
          <a:p>
            <a:pPr hangingPunct="1"/>
            <a:r>
              <a:rPr kumimoji="1" lang="zh-CN" altLang="en-US" b="0" dirty="0">
                <a:solidFill>
                  <a:schemeClr val="tx1"/>
                </a:solidFill>
              </a:rPr>
              <a:t>标题二</a:t>
            </a:r>
          </a:p>
        </p:txBody>
      </p:sp>
      <p:sp>
        <p:nvSpPr>
          <p:cNvPr id="27" name="Body Level One…">
            <a:extLst>
              <a:ext uri="{FF2B5EF4-FFF2-40B4-BE49-F238E27FC236}">
                <a16:creationId xmlns:a16="http://schemas.microsoft.com/office/drawing/2014/main" id="{EB901DAD-02E0-0C4A-8099-A35F03821AB0}"/>
              </a:ext>
            </a:extLst>
          </p:cNvPr>
          <p:cNvSpPr txBox="1">
            <a:spLocks/>
          </p:cNvSpPr>
          <p:nvPr/>
        </p:nvSpPr>
        <p:spPr>
          <a:xfrm>
            <a:off x="6368724" y="2449929"/>
            <a:ext cx="699630" cy="59556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latinLnBrk="0">
              <a:lnSpc>
                <a:spcPts val="222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130" baseline="0">
                <a:ln>
                  <a:noFill/>
                </a:ln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ow Text  Light" panose="020B0304030202020204" pitchFamily="34" charset="77"/>
                <a:sym typeface="Relative"/>
              </a:defRPr>
            </a:lvl1pPr>
            <a:lvl2pPr marL="0" marR="0" indent="457201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accent3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3pPr>
            <a:lvl4pPr marL="0" marR="0" indent="1371603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4pPr>
            <a:lvl5pPr marL="0" marR="0" indent="1828804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5pPr>
            <a:lvl6pPr marL="615600" marR="0" indent="-2052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6pPr>
            <a:lvl7pPr marL="820800" marR="0" indent="-2052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7pPr>
            <a:lvl8pPr marL="1026000" marR="0" indent="-2052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8pPr>
            <a:lvl9pPr marL="1231200" marR="0" indent="-2052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9pPr>
          </a:lstStyle>
          <a:p>
            <a:pPr hangingPunct="1"/>
            <a:r>
              <a:rPr lang="en-US" altLang="zh-CN" dirty="0"/>
              <a:t>02</a:t>
            </a:r>
            <a:endParaRPr 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277A5A3-089B-764D-B11E-C9FDF93248F2}"/>
              </a:ext>
            </a:extLst>
          </p:cNvPr>
          <p:cNvSpPr/>
          <p:nvPr/>
        </p:nvSpPr>
        <p:spPr>
          <a:xfrm>
            <a:off x="6731986" y="3726865"/>
            <a:ext cx="2105255" cy="673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EA8EB42-1C12-A848-BF78-B1D481C42102}"/>
              </a:ext>
            </a:extLst>
          </p:cNvPr>
          <p:cNvSpPr/>
          <p:nvPr/>
        </p:nvSpPr>
        <p:spPr>
          <a:xfrm>
            <a:off x="6363883" y="3544089"/>
            <a:ext cx="673374" cy="673374"/>
          </a:xfrm>
          <a:prstGeom prst="rect">
            <a:avLst/>
          </a:prstGeom>
          <a:solidFill>
            <a:srgbClr val="E224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副标题 2">
            <a:extLst>
              <a:ext uri="{FF2B5EF4-FFF2-40B4-BE49-F238E27FC236}">
                <a16:creationId xmlns:a16="http://schemas.microsoft.com/office/drawing/2014/main" id="{2C9F76FB-4A9D-DA48-86A5-C378B55F0089}"/>
              </a:ext>
            </a:extLst>
          </p:cNvPr>
          <p:cNvSpPr txBox="1">
            <a:spLocks/>
          </p:cNvSpPr>
          <p:nvPr/>
        </p:nvSpPr>
        <p:spPr>
          <a:xfrm>
            <a:off x="7254172" y="3843397"/>
            <a:ext cx="1188029" cy="457244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ow Text  Light" panose="020B0304030202020204" pitchFamily="34" charset="77"/>
                <a:sym typeface="Relative"/>
              </a:defRPr>
            </a:lvl1pPr>
            <a:lvl2pPr marL="4572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2pPr>
            <a:lvl3pPr marL="9144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2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3pPr>
            <a:lvl4pPr marL="13716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chemeClr val="bg2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4pPr>
            <a:lvl5pPr marL="18288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chemeClr val="bg2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5pPr>
            <a:lvl6pPr marL="22860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6pPr>
            <a:lvl7pPr marL="27432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7pPr>
            <a:lvl8pPr marL="32004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8pPr>
            <a:lvl9pPr marL="36576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9pPr>
          </a:lstStyle>
          <a:p>
            <a:pPr hangingPunct="1"/>
            <a:r>
              <a:rPr kumimoji="1" lang="zh-CN" altLang="en-US" b="0" dirty="0">
                <a:solidFill>
                  <a:schemeClr val="tx1"/>
                </a:solidFill>
              </a:rPr>
              <a:t>标题三</a:t>
            </a:r>
          </a:p>
        </p:txBody>
      </p:sp>
      <p:sp>
        <p:nvSpPr>
          <p:cNvPr id="31" name="Body Level One…">
            <a:extLst>
              <a:ext uri="{FF2B5EF4-FFF2-40B4-BE49-F238E27FC236}">
                <a16:creationId xmlns:a16="http://schemas.microsoft.com/office/drawing/2014/main" id="{E76BB859-578B-5549-9FD3-B2BD5CF009AD}"/>
              </a:ext>
            </a:extLst>
          </p:cNvPr>
          <p:cNvSpPr txBox="1">
            <a:spLocks/>
          </p:cNvSpPr>
          <p:nvPr/>
        </p:nvSpPr>
        <p:spPr>
          <a:xfrm>
            <a:off x="6368724" y="3559062"/>
            <a:ext cx="699630" cy="59556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latinLnBrk="0">
              <a:lnSpc>
                <a:spcPts val="222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130" baseline="0">
                <a:ln>
                  <a:noFill/>
                </a:ln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ow Text  Light" panose="020B0304030202020204" pitchFamily="34" charset="77"/>
                <a:sym typeface="Relative"/>
              </a:defRPr>
            </a:lvl1pPr>
            <a:lvl2pPr marL="0" marR="0" indent="457201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accent3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3pPr>
            <a:lvl4pPr marL="0" marR="0" indent="1371603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4pPr>
            <a:lvl5pPr marL="0" marR="0" indent="1828804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5pPr>
            <a:lvl6pPr marL="615600" marR="0" indent="-2052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6pPr>
            <a:lvl7pPr marL="820800" marR="0" indent="-2052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7pPr>
            <a:lvl8pPr marL="1026000" marR="0" indent="-2052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8pPr>
            <a:lvl9pPr marL="1231200" marR="0" indent="-2052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9pPr>
          </a:lstStyle>
          <a:p>
            <a:pPr hangingPunct="1"/>
            <a:r>
              <a:rPr lang="en-US" altLang="zh-CN" dirty="0"/>
              <a:t>03</a:t>
            </a:r>
            <a:endParaRPr 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65A3137-A2B2-4C48-869D-2697ACF0CCCB}"/>
              </a:ext>
            </a:extLst>
          </p:cNvPr>
          <p:cNvSpPr/>
          <p:nvPr/>
        </p:nvSpPr>
        <p:spPr>
          <a:xfrm>
            <a:off x="6731986" y="4835998"/>
            <a:ext cx="2105255" cy="6733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1D8E78-9F54-F24D-A9BB-D5456E754477}"/>
              </a:ext>
            </a:extLst>
          </p:cNvPr>
          <p:cNvSpPr/>
          <p:nvPr/>
        </p:nvSpPr>
        <p:spPr>
          <a:xfrm>
            <a:off x="6363883" y="4653222"/>
            <a:ext cx="673374" cy="673374"/>
          </a:xfrm>
          <a:prstGeom prst="rect">
            <a:avLst/>
          </a:prstGeom>
          <a:solidFill>
            <a:srgbClr val="E224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副标题 2">
            <a:extLst>
              <a:ext uri="{FF2B5EF4-FFF2-40B4-BE49-F238E27FC236}">
                <a16:creationId xmlns:a16="http://schemas.microsoft.com/office/drawing/2014/main" id="{8F8505B7-9503-2B41-BDBB-C1D96BF79E30}"/>
              </a:ext>
            </a:extLst>
          </p:cNvPr>
          <p:cNvSpPr txBox="1">
            <a:spLocks/>
          </p:cNvSpPr>
          <p:nvPr/>
        </p:nvSpPr>
        <p:spPr>
          <a:xfrm>
            <a:off x="7254172" y="4952530"/>
            <a:ext cx="1188029" cy="457244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ow Text  Light" panose="020B0304030202020204" pitchFamily="34" charset="77"/>
                <a:sym typeface="Relative"/>
              </a:defRPr>
            </a:lvl1pPr>
            <a:lvl2pPr marL="4572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2pPr>
            <a:lvl3pPr marL="9144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chemeClr val="bg2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3pPr>
            <a:lvl4pPr marL="13716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chemeClr val="bg2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4pPr>
            <a:lvl5pPr marL="18288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chemeClr val="bg2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5pPr>
            <a:lvl6pPr marL="22860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6pPr>
            <a:lvl7pPr marL="27432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7pPr>
            <a:lvl8pPr marL="32004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8pPr>
            <a:lvl9pPr marL="3657600" marR="0" indent="0" algn="ctr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9pPr>
          </a:lstStyle>
          <a:p>
            <a:pPr hangingPunct="1"/>
            <a:r>
              <a:rPr kumimoji="1" lang="zh-CN" altLang="en-US" b="0" dirty="0">
                <a:solidFill>
                  <a:schemeClr val="tx1"/>
                </a:solidFill>
              </a:rPr>
              <a:t>标题四</a:t>
            </a:r>
          </a:p>
        </p:txBody>
      </p:sp>
      <p:sp>
        <p:nvSpPr>
          <p:cNvPr id="35" name="Body Level One…">
            <a:extLst>
              <a:ext uri="{FF2B5EF4-FFF2-40B4-BE49-F238E27FC236}">
                <a16:creationId xmlns:a16="http://schemas.microsoft.com/office/drawing/2014/main" id="{3C8761E1-E72B-6F44-921C-23F23B84D3AB}"/>
              </a:ext>
            </a:extLst>
          </p:cNvPr>
          <p:cNvSpPr txBox="1">
            <a:spLocks/>
          </p:cNvSpPr>
          <p:nvPr/>
        </p:nvSpPr>
        <p:spPr>
          <a:xfrm>
            <a:off x="6368724" y="4668195"/>
            <a:ext cx="699630" cy="595564"/>
          </a:xfrm>
          <a:prstGeom prst="rect">
            <a:avLst/>
          </a:prstGeom>
          <a:noFill/>
        </p:spPr>
        <p:txBody>
          <a:bodyPr anchor="b" anchorCtr="0">
            <a:noAutofit/>
          </a:bodyPr>
          <a:lstStyle>
            <a:lvl1pPr marL="0" marR="0" indent="0" algn="l" defTabSz="914400" rtl="0" latinLnBrk="0">
              <a:lnSpc>
                <a:spcPts val="222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130" baseline="0">
                <a:ln>
                  <a:noFill/>
                </a:ln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ow Text  Light" panose="020B0304030202020204" pitchFamily="34" charset="77"/>
                <a:sym typeface="Relative"/>
              </a:defRPr>
            </a:lvl1pPr>
            <a:lvl2pPr marL="0" marR="0" indent="457201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accent3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3pPr>
            <a:lvl4pPr marL="0" marR="0" indent="1371603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4pPr>
            <a:lvl5pPr marL="0" marR="0" indent="1828804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5pPr>
            <a:lvl6pPr marL="615600" marR="0" indent="-2052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6pPr>
            <a:lvl7pPr marL="820800" marR="0" indent="-2052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7pPr>
            <a:lvl8pPr marL="1026000" marR="0" indent="-2052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8pPr>
            <a:lvl9pPr marL="1231200" marR="0" indent="-205200" algn="l" defTabSz="914400" rtl="0" latinLnBrk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1"/>
                </a:solidFill>
                <a:uFillTx/>
                <a:latin typeface="Helvetica Now Text  Light" panose="020B0304030202020204" pitchFamily="34" charset="77"/>
                <a:ea typeface="Helvetica Now Text  Light" panose="020B0304030202020204" pitchFamily="34" charset="77"/>
                <a:cs typeface="Helvetica Now Text  Light" panose="020B0304030202020204" pitchFamily="34" charset="77"/>
                <a:sym typeface="Relative"/>
              </a:defRPr>
            </a:lvl9pPr>
          </a:lstStyle>
          <a:p>
            <a:pPr hangingPunct="1"/>
            <a:r>
              <a:rPr lang="en-US" altLang="zh-CN" dirty="0"/>
              <a:t>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775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53AFAE4-7FCE-2241-BE88-FDEECAC1A5D9}"/>
              </a:ext>
            </a:extLst>
          </p:cNvPr>
          <p:cNvSpPr/>
          <p:nvPr/>
        </p:nvSpPr>
        <p:spPr>
          <a:xfrm>
            <a:off x="0" y="513447"/>
            <a:ext cx="2852928" cy="584539"/>
          </a:xfrm>
          <a:prstGeom prst="rect">
            <a:avLst/>
          </a:prstGeom>
          <a:solidFill>
            <a:srgbClr val="E22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D101D5-2C7F-7D49-9CCF-E3D3ADB2F9DF}"/>
              </a:ext>
            </a:extLst>
          </p:cNvPr>
          <p:cNvSpPr txBox="1"/>
          <p:nvPr/>
        </p:nvSpPr>
        <p:spPr>
          <a:xfrm>
            <a:off x="271536" y="587553"/>
            <a:ext cx="233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产品定位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C6C51C-ACC7-2644-A1BD-41B101E67A62}"/>
              </a:ext>
            </a:extLst>
          </p:cNvPr>
          <p:cNvSpPr/>
          <p:nvPr/>
        </p:nvSpPr>
        <p:spPr>
          <a:xfrm>
            <a:off x="6655511" y="1227169"/>
            <a:ext cx="3592159" cy="428761"/>
          </a:xfrm>
          <a:prstGeom prst="rect">
            <a:avLst/>
          </a:prstGeom>
        </p:spPr>
        <p:txBody>
          <a:bodyPr wrap="square" lIns="119814" tIns="59907" rIns="119814" bIns="59907">
            <a:spAutoFit/>
          </a:bodyPr>
          <a:lstStyle/>
          <a:p>
            <a:pPr marL="449580" indent="-449580"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E224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产品性能</a:t>
            </a:r>
            <a:endParaRPr lang="en-US" altLang="zh-CN" sz="2000" b="1" dirty="0">
              <a:solidFill>
                <a:srgbClr val="E224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64512D-B316-0B40-9352-E933D25A11CE}"/>
              </a:ext>
            </a:extLst>
          </p:cNvPr>
          <p:cNvSpPr/>
          <p:nvPr/>
        </p:nvSpPr>
        <p:spPr>
          <a:xfrm>
            <a:off x="589992" y="1225804"/>
            <a:ext cx="3592159" cy="428761"/>
          </a:xfrm>
          <a:prstGeom prst="rect">
            <a:avLst/>
          </a:prstGeom>
        </p:spPr>
        <p:txBody>
          <a:bodyPr wrap="square" lIns="119814" tIns="59907" rIns="119814" bIns="59907">
            <a:spAutoFit/>
          </a:bodyPr>
          <a:lstStyle/>
          <a:p>
            <a:pPr marL="449580" indent="-449580"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E224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产品简介</a:t>
            </a:r>
            <a:endParaRPr lang="en-US" altLang="zh-CN" sz="2000" b="1" dirty="0">
              <a:solidFill>
                <a:srgbClr val="E224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cxnSp>
        <p:nvCxnSpPr>
          <p:cNvPr id="13" name="直接连接符 82">
            <a:extLst>
              <a:ext uri="{FF2B5EF4-FFF2-40B4-BE49-F238E27FC236}">
                <a16:creationId xmlns:a16="http://schemas.microsoft.com/office/drawing/2014/main" id="{140C9E93-CFF3-EA4B-AB8C-AAA0DD024F19}"/>
              </a:ext>
            </a:extLst>
          </p:cNvPr>
          <p:cNvCxnSpPr/>
          <p:nvPr/>
        </p:nvCxnSpPr>
        <p:spPr>
          <a:xfrm>
            <a:off x="6081379" y="1351579"/>
            <a:ext cx="0" cy="4644529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7">
            <a:extLst>
              <a:ext uri="{FF2B5EF4-FFF2-40B4-BE49-F238E27FC236}">
                <a16:creationId xmlns:a16="http://schemas.microsoft.com/office/drawing/2014/main" id="{F72EC975-FD22-0B4B-9EA5-1A48DB1C1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4538" y="2736334"/>
            <a:ext cx="921029" cy="812590"/>
          </a:xfrm>
          <a:custGeom>
            <a:avLst/>
            <a:gdLst>
              <a:gd name="T0" fmla="*/ 2684 w 2684"/>
              <a:gd name="T1" fmla="*/ 2365 h 2365"/>
              <a:gd name="T2" fmla="*/ 1342 w 2684"/>
              <a:gd name="T3" fmla="*/ 0 h 2365"/>
              <a:gd name="T4" fmla="*/ 0 w 2684"/>
              <a:gd name="T5" fmla="*/ 2365 h 2365"/>
              <a:gd name="T6" fmla="*/ 2684 w 2684"/>
              <a:gd name="T7" fmla="*/ 2365 h 2365"/>
              <a:gd name="T8" fmla="*/ 0 60000 65536"/>
              <a:gd name="T9" fmla="*/ 0 60000 65536"/>
              <a:gd name="T10" fmla="*/ 0 60000 65536"/>
              <a:gd name="T11" fmla="*/ 0 60000 65536"/>
              <a:gd name="T12" fmla="*/ 0 w 2684"/>
              <a:gd name="T13" fmla="*/ 0 h 2365"/>
              <a:gd name="T14" fmla="*/ 2684 w 2684"/>
              <a:gd name="T15" fmla="*/ 2365 h 23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84" h="2365">
                <a:moveTo>
                  <a:pt x="2684" y="2365"/>
                </a:moveTo>
                <a:lnTo>
                  <a:pt x="1342" y="0"/>
                </a:lnTo>
                <a:lnTo>
                  <a:pt x="0" y="2365"/>
                </a:lnTo>
                <a:lnTo>
                  <a:pt x="2684" y="2365"/>
                </a:lnTo>
                <a:close/>
              </a:path>
            </a:pathLst>
          </a:custGeom>
          <a:solidFill>
            <a:srgbClr val="E22419"/>
          </a:solidFill>
          <a:ln>
            <a:noFill/>
          </a:ln>
        </p:spPr>
        <p:txBody>
          <a:bodyPr/>
          <a:lstStyle/>
          <a:p>
            <a:endParaRPr lang="zh-CN" altLang="zh-CN" sz="160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A4179C8F-6266-5F40-9B9E-9A6A01B30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959" y="3548924"/>
            <a:ext cx="912579" cy="878780"/>
          </a:xfrm>
          <a:custGeom>
            <a:avLst/>
            <a:gdLst>
              <a:gd name="T0" fmla="*/ 2664 w 2664"/>
              <a:gd name="T1" fmla="*/ 0 h 2553"/>
              <a:gd name="T2" fmla="*/ 0 w 2664"/>
              <a:gd name="T3" fmla="*/ 546 h 2553"/>
              <a:gd name="T4" fmla="*/ 1835 w 2664"/>
              <a:gd name="T5" fmla="*/ 2553 h 2553"/>
              <a:gd name="T6" fmla="*/ 2664 w 2664"/>
              <a:gd name="T7" fmla="*/ 0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2664" y="0"/>
                </a:moveTo>
                <a:lnTo>
                  <a:pt x="0" y="546"/>
                </a:lnTo>
                <a:lnTo>
                  <a:pt x="1835" y="2553"/>
                </a:lnTo>
                <a:lnTo>
                  <a:pt x="2664" y="0"/>
                </a:lnTo>
                <a:close/>
              </a:path>
            </a:pathLst>
          </a:custGeom>
          <a:solidFill>
            <a:srgbClr val="E22419"/>
          </a:solidFill>
          <a:ln>
            <a:noFill/>
          </a:ln>
        </p:spPr>
        <p:txBody>
          <a:bodyPr/>
          <a:lstStyle/>
          <a:p>
            <a:endParaRPr lang="zh-CN" altLang="zh-CN" sz="160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3C82157F-DB22-AF44-B4B2-5254EA56A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5847" y="4427704"/>
            <a:ext cx="847798" cy="926662"/>
          </a:xfrm>
          <a:custGeom>
            <a:avLst/>
            <a:gdLst>
              <a:gd name="T0" fmla="*/ 305 w 2476"/>
              <a:gd name="T1" fmla="*/ 0 h 2702"/>
              <a:gd name="T2" fmla="*/ 0 w 2476"/>
              <a:gd name="T3" fmla="*/ 2702 h 2702"/>
              <a:gd name="T4" fmla="*/ 2476 w 2476"/>
              <a:gd name="T5" fmla="*/ 1578 h 2702"/>
              <a:gd name="T6" fmla="*/ 305 w 2476"/>
              <a:gd name="T7" fmla="*/ 0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305" y="0"/>
                </a:moveTo>
                <a:lnTo>
                  <a:pt x="0" y="2702"/>
                </a:lnTo>
                <a:lnTo>
                  <a:pt x="2476" y="1578"/>
                </a:lnTo>
                <a:lnTo>
                  <a:pt x="305" y="0"/>
                </a:lnTo>
                <a:close/>
              </a:path>
            </a:pathLst>
          </a:custGeom>
          <a:solidFill>
            <a:srgbClr val="E22419"/>
          </a:solidFill>
          <a:ln>
            <a:noFill/>
          </a:ln>
        </p:spPr>
        <p:txBody>
          <a:bodyPr/>
          <a:lstStyle/>
          <a:p>
            <a:endParaRPr lang="zh-CN" altLang="zh-CN" sz="160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999E3F4F-EAE0-1549-8447-C85BAFF77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3645" y="4427704"/>
            <a:ext cx="850614" cy="926662"/>
          </a:xfrm>
          <a:custGeom>
            <a:avLst/>
            <a:gdLst>
              <a:gd name="T0" fmla="*/ 0 w 2476"/>
              <a:gd name="T1" fmla="*/ 1578 h 2702"/>
              <a:gd name="T2" fmla="*/ 2476 w 2476"/>
              <a:gd name="T3" fmla="*/ 2702 h 2702"/>
              <a:gd name="T4" fmla="*/ 2172 w 2476"/>
              <a:gd name="T5" fmla="*/ 0 h 2702"/>
              <a:gd name="T6" fmla="*/ 0 w 2476"/>
              <a:gd name="T7" fmla="*/ 1578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0" y="1578"/>
                </a:moveTo>
                <a:lnTo>
                  <a:pt x="2476" y="2702"/>
                </a:lnTo>
                <a:lnTo>
                  <a:pt x="2172" y="0"/>
                </a:lnTo>
                <a:lnTo>
                  <a:pt x="0" y="1578"/>
                </a:lnTo>
                <a:close/>
              </a:path>
            </a:pathLst>
          </a:custGeom>
          <a:solidFill>
            <a:srgbClr val="E22419"/>
          </a:solidFill>
          <a:ln>
            <a:noFill/>
          </a:ln>
        </p:spPr>
        <p:txBody>
          <a:bodyPr/>
          <a:lstStyle/>
          <a:p>
            <a:endParaRPr lang="zh-CN" altLang="zh-CN" sz="160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BB1286FD-89ED-AD40-B4F9-5C4DB5654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5568" y="3548924"/>
            <a:ext cx="912579" cy="878780"/>
          </a:xfrm>
          <a:custGeom>
            <a:avLst/>
            <a:gdLst>
              <a:gd name="T0" fmla="*/ 830 w 2664"/>
              <a:gd name="T1" fmla="*/ 2553 h 2553"/>
              <a:gd name="T2" fmla="*/ 2664 w 2664"/>
              <a:gd name="T3" fmla="*/ 546 h 2553"/>
              <a:gd name="T4" fmla="*/ 0 w 2664"/>
              <a:gd name="T5" fmla="*/ 0 h 2553"/>
              <a:gd name="T6" fmla="*/ 830 w 2664"/>
              <a:gd name="T7" fmla="*/ 2553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830" y="2553"/>
                </a:moveTo>
                <a:lnTo>
                  <a:pt x="2664" y="546"/>
                </a:lnTo>
                <a:lnTo>
                  <a:pt x="0" y="0"/>
                </a:lnTo>
                <a:lnTo>
                  <a:pt x="830" y="2553"/>
                </a:lnTo>
                <a:close/>
              </a:path>
            </a:pathLst>
          </a:custGeom>
          <a:solidFill>
            <a:srgbClr val="E22419"/>
          </a:solidFill>
          <a:ln>
            <a:noFill/>
          </a:ln>
        </p:spPr>
        <p:txBody>
          <a:bodyPr/>
          <a:lstStyle/>
          <a:p>
            <a:endParaRPr lang="zh-CN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25" name="矩形 9">
            <a:extLst>
              <a:ext uri="{FF2B5EF4-FFF2-40B4-BE49-F238E27FC236}">
                <a16:creationId xmlns:a16="http://schemas.microsoft.com/office/drawing/2014/main" id="{40DBB378-492A-DE49-ACD1-E455844ED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4310" y="5421834"/>
            <a:ext cx="1532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E2241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wiss911 UCm BT" pitchFamily="2" charset="0"/>
              </a:rPr>
              <a:t>2000</a:t>
            </a:r>
            <a:r>
              <a:rPr lang="zh-CN" altLang="en-US" sz="2400" b="1" dirty="0">
                <a:solidFill>
                  <a:srgbClr val="E2241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wiss911 UCm BT" pitchFamily="2" charset="0"/>
              </a:rPr>
              <a:t>万</a:t>
            </a:r>
            <a:r>
              <a:rPr lang="en-US" altLang="zh-CN" sz="2400" b="1" dirty="0">
                <a:solidFill>
                  <a:srgbClr val="E2241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wiss911 UCm BT" pitchFamily="2" charset="0"/>
              </a:rPr>
              <a:t>+</a:t>
            </a:r>
            <a:endParaRPr lang="zh-CN" altLang="en-US" sz="2400" b="1" dirty="0">
              <a:solidFill>
                <a:srgbClr val="E2241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wiss911 UCm BT" pitchFamily="2" charset="0"/>
            </a:endParaRPr>
          </a:p>
        </p:txBody>
      </p:sp>
      <p:sp>
        <p:nvSpPr>
          <p:cNvPr id="26" name="矩形 10">
            <a:extLst>
              <a:ext uri="{FF2B5EF4-FFF2-40B4-BE49-F238E27FC236}">
                <a16:creationId xmlns:a16="http://schemas.microsoft.com/office/drawing/2014/main" id="{028C2985-52C7-8B40-A3A9-8432800CE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3361" y="5421834"/>
            <a:ext cx="17626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E2241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wiss911 UCm BT" pitchFamily="2" charset="0"/>
              </a:rPr>
              <a:t>9500</a:t>
            </a:r>
            <a:r>
              <a:rPr lang="zh-CN" altLang="en-US" sz="2400" b="1" dirty="0">
                <a:solidFill>
                  <a:srgbClr val="E2241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wiss911 UCm BT" pitchFamily="2" charset="0"/>
              </a:rPr>
              <a:t>亿</a:t>
            </a:r>
            <a:r>
              <a:rPr lang="en-US" altLang="zh-CN" sz="2400" b="1" dirty="0">
                <a:solidFill>
                  <a:srgbClr val="E2241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wiss911 UCm BT" pitchFamily="2" charset="0"/>
              </a:rPr>
              <a:t>+</a:t>
            </a:r>
            <a:endParaRPr lang="zh-CN" altLang="en-US" sz="2400" b="1" dirty="0">
              <a:solidFill>
                <a:srgbClr val="E2241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wiss911 UCm BT" pitchFamily="2" charset="0"/>
            </a:endParaRPr>
          </a:p>
        </p:txBody>
      </p:sp>
      <p:sp>
        <p:nvSpPr>
          <p:cNvPr id="27" name="矩形 11">
            <a:extLst>
              <a:ext uri="{FF2B5EF4-FFF2-40B4-BE49-F238E27FC236}">
                <a16:creationId xmlns:a16="http://schemas.microsoft.com/office/drawing/2014/main" id="{530871C1-F611-6549-85A3-984FF772C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876" y="3102589"/>
            <a:ext cx="10683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E2241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wiss911 UCm BT" pitchFamily="2" charset="0"/>
              </a:rPr>
              <a:t>100+</a:t>
            </a:r>
            <a:endParaRPr lang="zh-CN" altLang="en-US" sz="2400" b="1" dirty="0">
              <a:solidFill>
                <a:srgbClr val="E2241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wiss911 UCm BT" pitchFamily="2" charset="0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6070419F-D9AB-4544-9D9A-4A9B45BF1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1401" y="2188618"/>
            <a:ext cx="14890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E224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千级</a:t>
            </a:r>
            <a:r>
              <a:rPr kumimoji="1" lang="zh-CN" altLang="en-US" sz="1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标签</a:t>
            </a:r>
            <a:endParaRPr kumimoji="1" lang="en-US" altLang="zh-CN" sz="1400" b="1" spc="2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58A08D45-7564-B345-AEB1-5D8DBD082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789" y="3431160"/>
            <a:ext cx="14662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/>
            <a:r>
              <a:rPr kumimoji="1" lang="zh-CN" altLang="en-US" sz="1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内部系统对接</a:t>
            </a:r>
            <a:endParaRPr kumimoji="1" lang="en-US" altLang="zh-CN" sz="1400" b="1" spc="2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D0D90CBD-381E-6C46-A925-DBFD40A78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8519" y="5774149"/>
            <a:ext cx="17564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/>
            <a:r>
              <a:rPr kumimoji="1" lang="zh-CN" altLang="en-US" sz="1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累计调用次数</a:t>
            </a:r>
            <a:endParaRPr kumimoji="1" lang="en-US" altLang="zh-CN" sz="1400" b="1" spc="2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41DE1A2-8B3D-BD4F-9640-6D460143A1C8}"/>
              </a:ext>
            </a:extLst>
          </p:cNvPr>
          <p:cNvSpPr/>
          <p:nvPr/>
        </p:nvSpPr>
        <p:spPr>
          <a:xfrm>
            <a:off x="589992" y="4072631"/>
            <a:ext cx="3592159" cy="428761"/>
          </a:xfrm>
          <a:prstGeom prst="rect">
            <a:avLst/>
          </a:prstGeom>
        </p:spPr>
        <p:txBody>
          <a:bodyPr wrap="square" lIns="119814" tIns="59907" rIns="119814" bIns="59907">
            <a:spAutoFit/>
          </a:bodyPr>
          <a:lstStyle/>
          <a:p>
            <a:pPr marL="449580" indent="-449580"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E224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支持场景</a:t>
            </a:r>
            <a:endParaRPr lang="en-US" altLang="zh-CN" sz="2000" b="1" dirty="0">
              <a:solidFill>
                <a:srgbClr val="E224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B3A25F0-7C0C-ED45-AAE8-2C216DDA0BD8}"/>
              </a:ext>
            </a:extLst>
          </p:cNvPr>
          <p:cNvSpPr txBox="1"/>
          <p:nvPr/>
        </p:nvSpPr>
        <p:spPr>
          <a:xfrm>
            <a:off x="936539" y="4462867"/>
            <a:ext cx="2899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AutoNum type="circleNumDbPlain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策略决策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50000"/>
              </a:lnSpc>
              <a:buSzPct val="100000"/>
              <a:buAutoNum type="circleNumDbPlain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精准投放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50000"/>
              </a:lnSpc>
              <a:buSzPct val="100000"/>
              <a:buAutoNum type="circleNumDbPlain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智能营销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50000"/>
              </a:lnSpc>
              <a:buSzPct val="100000"/>
              <a:buAutoNum type="circleNumDbPlain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个性化客服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709D689-F4D8-5243-8EFA-9D513904A708}"/>
              </a:ext>
            </a:extLst>
          </p:cNvPr>
          <p:cNvSpPr txBox="1"/>
          <p:nvPr/>
        </p:nvSpPr>
        <p:spPr>
          <a:xfrm>
            <a:off x="666376" y="1700546"/>
            <a:ext cx="4211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SzPct val="100000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面相业务的用户标签及用户画像管理，整合全端用户行为、地理属性等多种数据，帮助企业构建体系化用户标签库，输出用户画像应用到业务中，实现用户精细化运营和精准营销。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899C9E5-69B4-D24C-8BA3-3D7F4FFF3ABA}"/>
              </a:ext>
            </a:extLst>
          </p:cNvPr>
          <p:cNvSpPr/>
          <p:nvPr/>
        </p:nvSpPr>
        <p:spPr>
          <a:xfrm>
            <a:off x="589991" y="2858494"/>
            <a:ext cx="3592159" cy="428761"/>
          </a:xfrm>
          <a:prstGeom prst="rect">
            <a:avLst/>
          </a:prstGeom>
        </p:spPr>
        <p:txBody>
          <a:bodyPr wrap="square" lIns="119814" tIns="59907" rIns="119814" bIns="59907">
            <a:spAutoFit/>
          </a:bodyPr>
          <a:lstStyle/>
          <a:p>
            <a:pPr marL="449580" indent="-449580"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E224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使用对象</a:t>
            </a:r>
            <a:endParaRPr lang="en-US" altLang="zh-CN" sz="2000" b="1" dirty="0">
              <a:solidFill>
                <a:srgbClr val="E224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4DCB2AA-8B1D-EB4A-82A6-11FF1FA6F4FA}"/>
              </a:ext>
            </a:extLst>
          </p:cNvPr>
          <p:cNvSpPr txBox="1"/>
          <p:nvPr/>
        </p:nvSpPr>
        <p:spPr>
          <a:xfrm>
            <a:off x="795807" y="3365178"/>
            <a:ext cx="4211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SzPct val="100000"/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数据部门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、科技部门、运营部门、业务部门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65F8370D-2C47-B647-9456-FBC827A91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7696" y="3334448"/>
            <a:ext cx="158489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/>
            <a:r>
              <a:rPr kumimoji="1" lang="zh-CN" altLang="en-US" sz="1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灵活组合</a:t>
            </a:r>
            <a:endParaRPr kumimoji="1" lang="en-US" altLang="zh-CN" sz="1400" b="1" spc="2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just"/>
            <a:r>
              <a:rPr lang="zh-CN" altLang="en-US" sz="2400" b="1" dirty="0">
                <a:solidFill>
                  <a:srgbClr val="E224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秒级</a:t>
            </a:r>
            <a:r>
              <a:rPr kumimoji="1" lang="zh-CN" altLang="en-US" sz="1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响应</a:t>
            </a:r>
            <a:endParaRPr kumimoji="1" lang="en-US" altLang="zh-CN" sz="1400" b="1" spc="2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148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53AFAE4-7FCE-2241-BE88-FDEECAC1A5D9}"/>
              </a:ext>
            </a:extLst>
          </p:cNvPr>
          <p:cNvSpPr/>
          <p:nvPr/>
        </p:nvSpPr>
        <p:spPr>
          <a:xfrm>
            <a:off x="0" y="513447"/>
            <a:ext cx="2852928" cy="584539"/>
          </a:xfrm>
          <a:prstGeom prst="rect">
            <a:avLst/>
          </a:prstGeom>
          <a:solidFill>
            <a:srgbClr val="E22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D101D5-2C7F-7D49-9CCF-E3D3ADB2F9DF}"/>
              </a:ext>
            </a:extLst>
          </p:cNvPr>
          <p:cNvSpPr txBox="1"/>
          <p:nvPr/>
        </p:nvSpPr>
        <p:spPr>
          <a:xfrm>
            <a:off x="271536" y="587553"/>
            <a:ext cx="233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产品架构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071E42A-E427-4146-9A51-2CCC3793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309687"/>
            <a:ext cx="92297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66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53AFAE4-7FCE-2241-BE88-FDEECAC1A5D9}"/>
              </a:ext>
            </a:extLst>
          </p:cNvPr>
          <p:cNvSpPr/>
          <p:nvPr/>
        </p:nvSpPr>
        <p:spPr>
          <a:xfrm>
            <a:off x="0" y="513447"/>
            <a:ext cx="2852928" cy="584539"/>
          </a:xfrm>
          <a:prstGeom prst="rect">
            <a:avLst/>
          </a:prstGeom>
          <a:solidFill>
            <a:srgbClr val="E22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D101D5-2C7F-7D49-9CCF-E3D3ADB2F9DF}"/>
              </a:ext>
            </a:extLst>
          </p:cNvPr>
          <p:cNvSpPr txBox="1"/>
          <p:nvPr/>
        </p:nvSpPr>
        <p:spPr>
          <a:xfrm>
            <a:off x="271536" y="587553"/>
            <a:ext cx="233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功能特点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6D4A8-B2F0-854F-9B64-12A50BD79EE8}"/>
              </a:ext>
            </a:extLst>
          </p:cNvPr>
          <p:cNvGrpSpPr/>
          <p:nvPr/>
        </p:nvGrpSpPr>
        <p:grpSpPr>
          <a:xfrm>
            <a:off x="8019526" y="2118166"/>
            <a:ext cx="2433815" cy="1059470"/>
            <a:chOff x="1603804" y="2220559"/>
            <a:chExt cx="2433815" cy="1059470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BFC11227-E3DF-2E4A-948D-02DFC76FFA5B}"/>
                </a:ext>
              </a:extLst>
            </p:cNvPr>
            <p:cNvSpPr txBox="1"/>
            <p:nvPr/>
          </p:nvSpPr>
          <p:spPr>
            <a:xfrm>
              <a:off x="1603804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 dirty="0">
                  <a:solidFill>
                    <a:srgbClr val="2232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自助式实时画像</a:t>
              </a:r>
            </a:p>
          </p:txBody>
        </p:sp>
        <p:sp>
          <p:nvSpPr>
            <p:cNvPr id="7" name="TextBox 43">
              <a:extLst>
                <a:ext uri="{FF2B5EF4-FFF2-40B4-BE49-F238E27FC236}">
                  <a16:creationId xmlns:a16="http://schemas.microsoft.com/office/drawing/2014/main" id="{D7220230-AC49-824B-AAE1-D24C2BCB9DDB}"/>
                </a:ext>
              </a:extLst>
            </p:cNvPr>
            <p:cNvSpPr txBox="1"/>
            <p:nvPr/>
          </p:nvSpPr>
          <p:spPr>
            <a:xfrm>
              <a:off x="1679271" y="2559832"/>
              <a:ext cx="2358348" cy="7201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5815">
                <a:lnSpc>
                  <a:spcPct val="130000"/>
                </a:lnSpc>
                <a:defRPr/>
              </a:pPr>
              <a:r>
                <a:rPr lang="zh-CN" altLang="en-US" sz="1200" kern="0" dirty="0">
                  <a:solidFill>
                    <a:prstClr val="white">
                      <a:lumMod val="50000"/>
                    </a:prst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自助式可视化的画像分析</a:t>
              </a:r>
              <a:endParaRPr lang="en-US" altLang="zh-CN" sz="1200" kern="0" dirty="0">
                <a:solidFill>
                  <a:prstClr val="white">
                    <a:lumMod val="50000"/>
                  </a:prst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defTabSz="805815">
                <a:lnSpc>
                  <a:spcPct val="130000"/>
                </a:lnSpc>
                <a:defRPr/>
              </a:pPr>
              <a:r>
                <a:rPr lang="zh-CN" altLang="en-US" sz="1200" kern="0" dirty="0">
                  <a:solidFill>
                    <a:prstClr val="white">
                      <a:lumMod val="50000"/>
                    </a:prst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即席计算生成人群画像</a:t>
              </a:r>
              <a:endParaRPr lang="en-US" altLang="zh-CN" sz="1200" kern="0" dirty="0">
                <a:solidFill>
                  <a:prstClr val="white">
                    <a:lumMod val="50000"/>
                  </a:prst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defTabSz="805815">
                <a:lnSpc>
                  <a:spcPct val="130000"/>
                </a:lnSpc>
                <a:defRPr/>
              </a:pPr>
              <a:r>
                <a:rPr lang="zh-CN" altLang="en-US" sz="1200" kern="0" dirty="0">
                  <a:solidFill>
                    <a:prstClr val="white">
                      <a:lumMod val="50000"/>
                    </a:prst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基础画像和私人定制画像兼顾</a:t>
              </a:r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9EBA3CAC-647C-8540-8C27-54CA4FC12DB4}"/>
              </a:ext>
            </a:extLst>
          </p:cNvPr>
          <p:cNvGrpSpPr/>
          <p:nvPr/>
        </p:nvGrpSpPr>
        <p:grpSpPr>
          <a:xfrm>
            <a:off x="8019526" y="4819696"/>
            <a:ext cx="2433815" cy="893271"/>
            <a:chOff x="1603804" y="2220559"/>
            <a:chExt cx="2433815" cy="893271"/>
          </a:xfrm>
        </p:grpSpPr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765EC784-5AE4-9B46-A5CC-9033FBE8DB09}"/>
                </a:ext>
              </a:extLst>
            </p:cNvPr>
            <p:cNvSpPr txBox="1"/>
            <p:nvPr/>
          </p:nvSpPr>
          <p:spPr>
            <a:xfrm>
              <a:off x="1603804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1600" dirty="0">
                  <a:solidFill>
                    <a:srgbClr val="2232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权限控制和监控</a:t>
              </a:r>
            </a:p>
          </p:txBody>
        </p:sp>
        <p:sp>
          <p:nvSpPr>
            <p:cNvPr id="10" name="TextBox 49">
              <a:extLst>
                <a:ext uri="{FF2B5EF4-FFF2-40B4-BE49-F238E27FC236}">
                  <a16:creationId xmlns:a16="http://schemas.microsoft.com/office/drawing/2014/main" id="{E62AFC38-DB4A-A741-BBB9-1ABA79323F23}"/>
                </a:ext>
              </a:extLst>
            </p:cNvPr>
            <p:cNvSpPr txBox="1"/>
            <p:nvPr/>
          </p:nvSpPr>
          <p:spPr>
            <a:xfrm>
              <a:off x="1679271" y="2559832"/>
              <a:ext cx="235834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200" kern="0" dirty="0">
                  <a:solidFill>
                    <a:prstClr val="white">
                      <a:lumMod val="50000"/>
                    </a:prst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标准化权限管控</a:t>
              </a:r>
            </a:p>
            <a:p>
              <a:r>
                <a:rPr lang="zh-CN" altLang="en-US" sz="1200" kern="0" dirty="0">
                  <a:solidFill>
                    <a:prstClr val="white">
                      <a:lumMod val="50000"/>
                    </a:prst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多维度安全控制</a:t>
              </a:r>
            </a:p>
            <a:p>
              <a:r>
                <a:rPr lang="zh-CN" altLang="en-US" sz="1200" kern="0" dirty="0">
                  <a:solidFill>
                    <a:prstClr val="white">
                      <a:lumMod val="50000"/>
                    </a:prst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应用记数据监控</a:t>
              </a:r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EB725FBC-3465-4648-A76C-DF0353B3B16B}"/>
              </a:ext>
            </a:extLst>
          </p:cNvPr>
          <p:cNvGrpSpPr/>
          <p:nvPr/>
        </p:nvGrpSpPr>
        <p:grpSpPr>
          <a:xfrm>
            <a:off x="1359531" y="1957469"/>
            <a:ext cx="2060147" cy="1099296"/>
            <a:chOff x="1740994" y="2191111"/>
            <a:chExt cx="2324283" cy="1099296"/>
          </a:xfrm>
        </p:grpSpPr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7ED45165-9F3E-674B-9046-6C77F94C0CCC}"/>
                </a:ext>
              </a:extLst>
            </p:cNvPr>
            <p:cNvSpPr txBox="1"/>
            <p:nvPr/>
          </p:nvSpPr>
          <p:spPr>
            <a:xfrm>
              <a:off x="1988780" y="2191111"/>
              <a:ext cx="2013461" cy="2617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600" dirty="0">
                  <a:solidFill>
                    <a:srgbClr val="2232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结构化标签体系</a:t>
              </a:r>
            </a:p>
          </p:txBody>
        </p: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C1710627-2663-8947-94E9-6326768511CF}"/>
                </a:ext>
              </a:extLst>
            </p:cNvPr>
            <p:cNvSpPr txBox="1"/>
            <p:nvPr/>
          </p:nvSpPr>
          <p:spPr>
            <a:xfrm>
              <a:off x="1740994" y="2551743"/>
              <a:ext cx="232428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sz="1200" kern="0" dirty="0">
                  <a:solidFill>
                    <a:prstClr val="white">
                      <a:lumMod val="50000"/>
                    </a:prst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简明化标签介绍</a:t>
              </a:r>
            </a:p>
            <a:p>
              <a:pPr algn="r"/>
              <a:r>
                <a:rPr lang="zh-CN" altLang="en-US" sz="1200" kern="0" dirty="0">
                  <a:solidFill>
                    <a:prstClr val="white">
                      <a:lumMod val="50000"/>
                    </a:prst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精确化标签数据</a:t>
              </a:r>
            </a:p>
            <a:p>
              <a:pPr algn="r"/>
              <a:r>
                <a:rPr lang="zh-CN" altLang="en-US" sz="1200" kern="0" dirty="0">
                  <a:solidFill>
                    <a:prstClr val="white">
                      <a:lumMod val="50000"/>
                    </a:prst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规范化自定义标签</a:t>
              </a:r>
            </a:p>
            <a:p>
              <a:pPr algn="r"/>
              <a:r>
                <a:rPr lang="zh-CN" altLang="en-US" sz="1200" kern="0" dirty="0">
                  <a:solidFill>
                    <a:prstClr val="white">
                      <a:lumMod val="50000"/>
                    </a:prst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个性化标签分析展示</a:t>
              </a:r>
            </a:p>
          </p:txBody>
        </p:sp>
      </p:grpSp>
      <p:grpSp>
        <p:nvGrpSpPr>
          <p:cNvPr id="14" name="Group 18">
            <a:extLst>
              <a:ext uri="{FF2B5EF4-FFF2-40B4-BE49-F238E27FC236}">
                <a16:creationId xmlns:a16="http://schemas.microsoft.com/office/drawing/2014/main" id="{0BBB1AC7-86F8-014C-9562-422486F52E43}"/>
              </a:ext>
            </a:extLst>
          </p:cNvPr>
          <p:cNvGrpSpPr/>
          <p:nvPr/>
        </p:nvGrpSpPr>
        <p:grpSpPr>
          <a:xfrm>
            <a:off x="1309341" y="4819696"/>
            <a:ext cx="2427698" cy="794975"/>
            <a:chOff x="1494367" y="2220559"/>
            <a:chExt cx="2427698" cy="794975"/>
          </a:xfrm>
        </p:grpSpPr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FC5AD5A8-10A0-0242-A632-8E6BEE87312F}"/>
                </a:ext>
              </a:extLst>
            </p:cNvPr>
            <p:cNvSpPr txBox="1"/>
            <p:nvPr/>
          </p:nvSpPr>
          <p:spPr>
            <a:xfrm>
              <a:off x="1908605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zh-CN"/>
              </a:defPPr>
              <a:lvl1pPr algn="r">
                <a:defRPr sz="1600">
                  <a:solidFill>
                    <a:srgbClr val="223262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zh-CN" altLang="zh-CN" dirty="0"/>
                <a:t>大数据计算能力</a:t>
              </a:r>
              <a:endParaRPr lang="zh-CN" altLang="en-US" dirty="0"/>
            </a:p>
          </p:txBody>
        </p:sp>
        <p:sp>
          <p:nvSpPr>
            <p:cNvPr id="16" name="TextBox 83">
              <a:extLst>
                <a:ext uri="{FF2B5EF4-FFF2-40B4-BE49-F238E27FC236}">
                  <a16:creationId xmlns:a16="http://schemas.microsoft.com/office/drawing/2014/main" id="{F26C0913-572D-264F-A384-9E421CA1313B}"/>
                </a:ext>
              </a:extLst>
            </p:cNvPr>
            <p:cNvSpPr txBox="1"/>
            <p:nvPr/>
          </p:nvSpPr>
          <p:spPr>
            <a:xfrm>
              <a:off x="1494367" y="2559832"/>
              <a:ext cx="2324283" cy="4557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 defTabSz="805815">
                <a:lnSpc>
                  <a:spcPct val="130000"/>
                </a:lnSpc>
                <a:defRPr sz="1200" kern="0">
                  <a:solidFill>
                    <a:prstClr val="white">
                      <a:lumMod val="50000"/>
                    </a:prst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zh-CN" altLang="zh-CN" dirty="0"/>
                <a:t>支持</a:t>
              </a:r>
              <a:r>
                <a:rPr lang="zh-CN" altLang="en-US" dirty="0"/>
                <a:t>多维标签</a:t>
              </a:r>
              <a:r>
                <a:rPr lang="zh-CN" altLang="zh-CN" dirty="0"/>
                <a:t>灵活组合</a:t>
              </a:r>
              <a:endParaRPr lang="en-US" altLang="zh-CN" dirty="0"/>
            </a:p>
            <a:p>
              <a:r>
                <a:rPr lang="zh-CN" altLang="en-US" dirty="0"/>
                <a:t>标签计算</a:t>
              </a:r>
              <a:r>
                <a:rPr lang="zh-CN" altLang="zh-CN" dirty="0"/>
                <a:t>秒级响应</a:t>
              </a:r>
              <a:endParaRPr lang="zh-CN" altLang="en-US" dirty="0"/>
            </a:p>
          </p:txBody>
        </p:sp>
      </p:grpSp>
      <p:grpSp>
        <p:nvGrpSpPr>
          <p:cNvPr id="17" name="Group 1">
            <a:extLst>
              <a:ext uri="{FF2B5EF4-FFF2-40B4-BE49-F238E27FC236}">
                <a16:creationId xmlns:a16="http://schemas.microsoft.com/office/drawing/2014/main" id="{7DA41BC1-4329-5740-9B4F-462D763AA6BF}"/>
              </a:ext>
            </a:extLst>
          </p:cNvPr>
          <p:cNvGrpSpPr/>
          <p:nvPr/>
        </p:nvGrpSpPr>
        <p:grpSpPr>
          <a:xfrm>
            <a:off x="3739773" y="1986917"/>
            <a:ext cx="4292100" cy="3816694"/>
            <a:chOff x="3949950" y="1935228"/>
            <a:chExt cx="4292100" cy="3816694"/>
          </a:xfrm>
        </p:grpSpPr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829D38E3-9ECB-E14B-B163-3A6931CAA628}"/>
                </a:ext>
              </a:extLst>
            </p:cNvPr>
            <p:cNvSpPr/>
            <p:nvPr/>
          </p:nvSpPr>
          <p:spPr bwMode="auto">
            <a:xfrm>
              <a:off x="6856115" y="2914246"/>
              <a:ext cx="639249" cy="929328"/>
            </a:xfrm>
            <a:custGeom>
              <a:avLst/>
              <a:gdLst>
                <a:gd name="T0" fmla="*/ 476 w 476"/>
                <a:gd name="T1" fmla="*/ 0 h 692"/>
                <a:gd name="T2" fmla="*/ 0 w 476"/>
                <a:gd name="T3" fmla="*/ 559 h 692"/>
                <a:gd name="T4" fmla="*/ 78 w 476"/>
                <a:gd name="T5" fmla="*/ 692 h 692"/>
                <a:gd name="T6" fmla="*/ 476 w 476"/>
                <a:gd name="T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692">
                  <a:moveTo>
                    <a:pt x="476" y="0"/>
                  </a:moveTo>
                  <a:lnTo>
                    <a:pt x="0" y="559"/>
                  </a:lnTo>
                  <a:lnTo>
                    <a:pt x="78" y="692"/>
                  </a:lnTo>
                  <a:lnTo>
                    <a:pt x="4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19" name="Freeform 29">
              <a:extLst>
                <a:ext uri="{FF2B5EF4-FFF2-40B4-BE49-F238E27FC236}">
                  <a16:creationId xmlns:a16="http://schemas.microsoft.com/office/drawing/2014/main" id="{68DDB408-FD07-9C46-B7D6-956241B00B6E}"/>
                </a:ext>
              </a:extLst>
            </p:cNvPr>
            <p:cNvSpPr/>
            <p:nvPr/>
          </p:nvSpPr>
          <p:spPr bwMode="auto">
            <a:xfrm>
              <a:off x="6528433" y="4412990"/>
              <a:ext cx="102065" cy="181300"/>
            </a:xfrm>
            <a:custGeom>
              <a:avLst/>
              <a:gdLst>
                <a:gd name="T0" fmla="*/ 76 w 76"/>
                <a:gd name="T1" fmla="*/ 0 h 135"/>
                <a:gd name="T2" fmla="*/ 0 w 76"/>
                <a:gd name="T3" fmla="*/ 135 h 135"/>
                <a:gd name="T4" fmla="*/ 76 w 76"/>
                <a:gd name="T5" fmla="*/ 0 h 135"/>
                <a:gd name="T6" fmla="*/ 76 w 76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35">
                  <a:moveTo>
                    <a:pt x="76" y="0"/>
                  </a:moveTo>
                  <a:lnTo>
                    <a:pt x="0" y="13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363B3102-DB14-EF42-B998-7DC6BDFC1C9A}"/>
                </a:ext>
              </a:extLst>
            </p:cNvPr>
            <p:cNvSpPr/>
            <p:nvPr/>
          </p:nvSpPr>
          <p:spPr bwMode="auto">
            <a:xfrm>
              <a:off x="6528433" y="4412990"/>
              <a:ext cx="102065" cy="181300"/>
            </a:xfrm>
            <a:custGeom>
              <a:avLst/>
              <a:gdLst>
                <a:gd name="T0" fmla="*/ 76 w 76"/>
                <a:gd name="T1" fmla="*/ 0 h 135"/>
                <a:gd name="T2" fmla="*/ 0 w 76"/>
                <a:gd name="T3" fmla="*/ 135 h 135"/>
                <a:gd name="T4" fmla="*/ 76 w 76"/>
                <a:gd name="T5" fmla="*/ 0 h 135"/>
                <a:gd name="T6" fmla="*/ 76 w 76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35">
                  <a:moveTo>
                    <a:pt x="76" y="0"/>
                  </a:moveTo>
                  <a:lnTo>
                    <a:pt x="0" y="135"/>
                  </a:lnTo>
                  <a:lnTo>
                    <a:pt x="76" y="0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61702B54-70FC-3845-95AC-3A5D41D68FD6}"/>
                </a:ext>
              </a:extLst>
            </p:cNvPr>
            <p:cNvSpPr/>
            <p:nvPr/>
          </p:nvSpPr>
          <p:spPr bwMode="auto">
            <a:xfrm>
              <a:off x="6528433" y="4412990"/>
              <a:ext cx="1071682" cy="181300"/>
            </a:xfrm>
            <a:custGeom>
              <a:avLst/>
              <a:gdLst>
                <a:gd name="T0" fmla="*/ 76 w 798"/>
                <a:gd name="T1" fmla="*/ 0 h 135"/>
                <a:gd name="T2" fmla="*/ 0 w 798"/>
                <a:gd name="T3" fmla="*/ 135 h 135"/>
                <a:gd name="T4" fmla="*/ 798 w 798"/>
                <a:gd name="T5" fmla="*/ 135 h 135"/>
                <a:gd name="T6" fmla="*/ 76 w 79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8" h="135">
                  <a:moveTo>
                    <a:pt x="76" y="0"/>
                  </a:moveTo>
                  <a:lnTo>
                    <a:pt x="0" y="135"/>
                  </a:lnTo>
                  <a:lnTo>
                    <a:pt x="798" y="135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22" name="Freeform 32">
              <a:extLst>
                <a:ext uri="{FF2B5EF4-FFF2-40B4-BE49-F238E27FC236}">
                  <a16:creationId xmlns:a16="http://schemas.microsoft.com/office/drawing/2014/main" id="{E0F95AE8-2E17-294E-BF36-AF5BD10BBEB4}"/>
                </a:ext>
              </a:extLst>
            </p:cNvPr>
            <p:cNvSpPr/>
            <p:nvPr/>
          </p:nvSpPr>
          <p:spPr bwMode="auto">
            <a:xfrm>
              <a:off x="5663567" y="4594289"/>
              <a:ext cx="206816" cy="0"/>
            </a:xfrm>
            <a:custGeom>
              <a:avLst/>
              <a:gdLst>
                <a:gd name="T0" fmla="*/ 154 w 154"/>
                <a:gd name="T1" fmla="*/ 0 w 154"/>
                <a:gd name="T2" fmla="*/ 154 w 154"/>
                <a:gd name="T3" fmla="*/ 154 w 1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54">
                  <a:moveTo>
                    <a:pt x="154" y="0"/>
                  </a:moveTo>
                  <a:lnTo>
                    <a:pt x="0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9C75ADC6-5216-2D44-A5B9-A0135B96C50C}"/>
                </a:ext>
              </a:extLst>
            </p:cNvPr>
            <p:cNvSpPr/>
            <p:nvPr/>
          </p:nvSpPr>
          <p:spPr bwMode="auto">
            <a:xfrm>
              <a:off x="5663567" y="4594289"/>
              <a:ext cx="206816" cy="0"/>
            </a:xfrm>
            <a:custGeom>
              <a:avLst/>
              <a:gdLst>
                <a:gd name="T0" fmla="*/ 154 w 154"/>
                <a:gd name="T1" fmla="*/ 0 w 154"/>
                <a:gd name="T2" fmla="*/ 154 w 154"/>
                <a:gd name="T3" fmla="*/ 154 w 1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54">
                  <a:moveTo>
                    <a:pt x="154" y="0"/>
                  </a:moveTo>
                  <a:lnTo>
                    <a:pt x="0" y="0"/>
                  </a:lnTo>
                  <a:lnTo>
                    <a:pt x="154" y="0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24" name="Freeform 34">
              <a:extLst>
                <a:ext uri="{FF2B5EF4-FFF2-40B4-BE49-F238E27FC236}">
                  <a16:creationId xmlns:a16="http://schemas.microsoft.com/office/drawing/2014/main" id="{79932403-8755-DF48-88C7-AD6A0E0BEEC5}"/>
                </a:ext>
              </a:extLst>
            </p:cNvPr>
            <p:cNvSpPr/>
            <p:nvPr/>
          </p:nvSpPr>
          <p:spPr bwMode="auto">
            <a:xfrm>
              <a:off x="5663567" y="4594289"/>
              <a:ext cx="534498" cy="927986"/>
            </a:xfrm>
            <a:custGeom>
              <a:avLst/>
              <a:gdLst>
                <a:gd name="T0" fmla="*/ 0 w 398"/>
                <a:gd name="T1" fmla="*/ 0 h 691"/>
                <a:gd name="T2" fmla="*/ 5 w 398"/>
                <a:gd name="T3" fmla="*/ 7 h 691"/>
                <a:gd name="T4" fmla="*/ 398 w 398"/>
                <a:gd name="T5" fmla="*/ 691 h 691"/>
                <a:gd name="T6" fmla="*/ 154 w 398"/>
                <a:gd name="T7" fmla="*/ 0 h 691"/>
                <a:gd name="T8" fmla="*/ 0 w 398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691">
                  <a:moveTo>
                    <a:pt x="0" y="0"/>
                  </a:moveTo>
                  <a:lnTo>
                    <a:pt x="5" y="7"/>
                  </a:lnTo>
                  <a:lnTo>
                    <a:pt x="398" y="691"/>
                  </a:lnTo>
                  <a:lnTo>
                    <a:pt x="15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25" name="Freeform 35">
              <a:extLst>
                <a:ext uri="{FF2B5EF4-FFF2-40B4-BE49-F238E27FC236}">
                  <a16:creationId xmlns:a16="http://schemas.microsoft.com/office/drawing/2014/main" id="{8250110D-ACC8-2040-9363-FD50D602A51E}"/>
                </a:ext>
              </a:extLst>
            </p:cNvPr>
            <p:cNvSpPr/>
            <p:nvPr/>
          </p:nvSpPr>
          <p:spPr bwMode="auto">
            <a:xfrm>
              <a:off x="4693950" y="3843574"/>
              <a:ext cx="639249" cy="927986"/>
            </a:xfrm>
            <a:custGeom>
              <a:avLst/>
              <a:gdLst>
                <a:gd name="T0" fmla="*/ 400 w 476"/>
                <a:gd name="T1" fmla="*/ 0 h 691"/>
                <a:gd name="T2" fmla="*/ 0 w 476"/>
                <a:gd name="T3" fmla="*/ 691 h 691"/>
                <a:gd name="T4" fmla="*/ 400 w 476"/>
                <a:gd name="T5" fmla="*/ 0 h 691"/>
                <a:gd name="T6" fmla="*/ 476 w 476"/>
                <a:gd name="T7" fmla="*/ 132 h 691"/>
                <a:gd name="T8" fmla="*/ 476 w 476"/>
                <a:gd name="T9" fmla="*/ 132 h 691"/>
                <a:gd name="T10" fmla="*/ 400 w 476"/>
                <a:gd name="T11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691">
                  <a:moveTo>
                    <a:pt x="400" y="0"/>
                  </a:moveTo>
                  <a:lnTo>
                    <a:pt x="0" y="691"/>
                  </a:lnTo>
                  <a:lnTo>
                    <a:pt x="400" y="0"/>
                  </a:lnTo>
                  <a:lnTo>
                    <a:pt x="476" y="132"/>
                  </a:lnTo>
                  <a:lnTo>
                    <a:pt x="476" y="132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5B4CEC3A-4CB1-9542-AAF3-F5E1846292E3}"/>
                </a:ext>
              </a:extLst>
            </p:cNvPr>
            <p:cNvSpPr/>
            <p:nvPr/>
          </p:nvSpPr>
          <p:spPr bwMode="auto">
            <a:xfrm>
              <a:off x="4693950" y="3843574"/>
              <a:ext cx="639249" cy="927986"/>
            </a:xfrm>
            <a:custGeom>
              <a:avLst/>
              <a:gdLst>
                <a:gd name="T0" fmla="*/ 400 w 476"/>
                <a:gd name="T1" fmla="*/ 0 h 691"/>
                <a:gd name="T2" fmla="*/ 0 w 476"/>
                <a:gd name="T3" fmla="*/ 691 h 691"/>
                <a:gd name="T4" fmla="*/ 400 w 476"/>
                <a:gd name="T5" fmla="*/ 0 h 691"/>
                <a:gd name="T6" fmla="*/ 476 w 476"/>
                <a:gd name="T7" fmla="*/ 132 h 691"/>
                <a:gd name="T8" fmla="*/ 476 w 476"/>
                <a:gd name="T9" fmla="*/ 132 h 691"/>
                <a:gd name="T10" fmla="*/ 400 w 476"/>
                <a:gd name="T11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691">
                  <a:moveTo>
                    <a:pt x="400" y="0"/>
                  </a:moveTo>
                  <a:lnTo>
                    <a:pt x="0" y="691"/>
                  </a:lnTo>
                  <a:lnTo>
                    <a:pt x="400" y="0"/>
                  </a:lnTo>
                  <a:lnTo>
                    <a:pt x="476" y="132"/>
                  </a:lnTo>
                  <a:lnTo>
                    <a:pt x="476" y="132"/>
                  </a:lnTo>
                  <a:lnTo>
                    <a:pt x="4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id="{6328B770-38F1-234D-BC61-63E94BCC9534}"/>
                </a:ext>
              </a:extLst>
            </p:cNvPr>
            <p:cNvSpPr/>
            <p:nvPr/>
          </p:nvSpPr>
          <p:spPr bwMode="auto">
            <a:xfrm>
              <a:off x="4693950" y="3843574"/>
              <a:ext cx="639249" cy="927986"/>
            </a:xfrm>
            <a:custGeom>
              <a:avLst/>
              <a:gdLst>
                <a:gd name="T0" fmla="*/ 400 w 476"/>
                <a:gd name="T1" fmla="*/ 0 h 691"/>
                <a:gd name="T2" fmla="*/ 0 w 476"/>
                <a:gd name="T3" fmla="*/ 691 h 691"/>
                <a:gd name="T4" fmla="*/ 476 w 476"/>
                <a:gd name="T5" fmla="*/ 132 h 691"/>
                <a:gd name="T6" fmla="*/ 400 w 476"/>
                <a:gd name="T7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691">
                  <a:moveTo>
                    <a:pt x="400" y="0"/>
                  </a:moveTo>
                  <a:lnTo>
                    <a:pt x="0" y="691"/>
                  </a:lnTo>
                  <a:lnTo>
                    <a:pt x="476" y="132"/>
                  </a:lnTo>
                  <a:lnTo>
                    <a:pt x="4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1B880341-A702-E740-AE39-D2EEF0FA320F}"/>
                </a:ext>
              </a:extLst>
            </p:cNvPr>
            <p:cNvSpPr/>
            <p:nvPr/>
          </p:nvSpPr>
          <p:spPr bwMode="auto">
            <a:xfrm>
              <a:off x="5558816" y="3095545"/>
              <a:ext cx="104751" cy="178614"/>
            </a:xfrm>
            <a:custGeom>
              <a:avLst/>
              <a:gdLst>
                <a:gd name="T0" fmla="*/ 78 w 78"/>
                <a:gd name="T1" fmla="*/ 0 h 133"/>
                <a:gd name="T2" fmla="*/ 0 w 78"/>
                <a:gd name="T3" fmla="*/ 133 h 133"/>
                <a:gd name="T4" fmla="*/ 0 w 78"/>
                <a:gd name="T5" fmla="*/ 133 h 133"/>
                <a:gd name="T6" fmla="*/ 78 w 78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133">
                  <a:moveTo>
                    <a:pt x="78" y="0"/>
                  </a:moveTo>
                  <a:lnTo>
                    <a:pt x="0" y="133"/>
                  </a:lnTo>
                  <a:lnTo>
                    <a:pt x="0" y="13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id="{EFD7DCA5-51CB-A84F-9D94-C97D84A4D4FA}"/>
                </a:ext>
              </a:extLst>
            </p:cNvPr>
            <p:cNvSpPr/>
            <p:nvPr/>
          </p:nvSpPr>
          <p:spPr bwMode="auto">
            <a:xfrm>
              <a:off x="5558816" y="3095545"/>
              <a:ext cx="104751" cy="178614"/>
            </a:xfrm>
            <a:custGeom>
              <a:avLst/>
              <a:gdLst>
                <a:gd name="T0" fmla="*/ 78 w 78"/>
                <a:gd name="T1" fmla="*/ 0 h 133"/>
                <a:gd name="T2" fmla="*/ 0 w 78"/>
                <a:gd name="T3" fmla="*/ 133 h 133"/>
                <a:gd name="T4" fmla="*/ 0 w 78"/>
                <a:gd name="T5" fmla="*/ 133 h 133"/>
                <a:gd name="T6" fmla="*/ 78 w 78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133">
                  <a:moveTo>
                    <a:pt x="78" y="0"/>
                  </a:moveTo>
                  <a:lnTo>
                    <a:pt x="0" y="133"/>
                  </a:lnTo>
                  <a:lnTo>
                    <a:pt x="0" y="133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362E2627-232E-1B49-B275-731AD5030792}"/>
                </a:ext>
              </a:extLst>
            </p:cNvPr>
            <p:cNvSpPr/>
            <p:nvPr/>
          </p:nvSpPr>
          <p:spPr bwMode="auto">
            <a:xfrm>
              <a:off x="4589199" y="3095545"/>
              <a:ext cx="1074368" cy="178614"/>
            </a:xfrm>
            <a:custGeom>
              <a:avLst/>
              <a:gdLst>
                <a:gd name="T0" fmla="*/ 800 w 800"/>
                <a:gd name="T1" fmla="*/ 0 h 133"/>
                <a:gd name="T2" fmla="*/ 0 w 800"/>
                <a:gd name="T3" fmla="*/ 0 h 133"/>
                <a:gd name="T4" fmla="*/ 722 w 800"/>
                <a:gd name="T5" fmla="*/ 133 h 133"/>
                <a:gd name="T6" fmla="*/ 800 w 800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0" h="133">
                  <a:moveTo>
                    <a:pt x="800" y="0"/>
                  </a:moveTo>
                  <a:lnTo>
                    <a:pt x="0" y="0"/>
                  </a:lnTo>
                  <a:lnTo>
                    <a:pt x="722" y="133"/>
                  </a:lnTo>
                  <a:lnTo>
                    <a:pt x="8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5CE92B7A-0F28-754E-A4E5-A8ADC99EACA6}"/>
                </a:ext>
              </a:extLst>
            </p:cNvPr>
            <p:cNvSpPr/>
            <p:nvPr/>
          </p:nvSpPr>
          <p:spPr bwMode="auto">
            <a:xfrm>
              <a:off x="6321617" y="3095545"/>
              <a:ext cx="206816" cy="0"/>
            </a:xfrm>
            <a:custGeom>
              <a:avLst/>
              <a:gdLst>
                <a:gd name="T0" fmla="*/ 0 w 154"/>
                <a:gd name="T1" fmla="*/ 0 w 154"/>
                <a:gd name="T2" fmla="*/ 154 w 154"/>
                <a:gd name="T3" fmla="*/ 0 w 1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54">
                  <a:moveTo>
                    <a:pt x="0" y="0"/>
                  </a:moveTo>
                  <a:lnTo>
                    <a:pt x="0" y="0"/>
                  </a:lnTo>
                  <a:lnTo>
                    <a:pt x="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1D9D5ECC-543A-B64D-BDC8-EF44D8077247}"/>
                </a:ext>
              </a:extLst>
            </p:cNvPr>
            <p:cNvSpPr/>
            <p:nvPr/>
          </p:nvSpPr>
          <p:spPr bwMode="auto">
            <a:xfrm>
              <a:off x="6321617" y="3095545"/>
              <a:ext cx="206816" cy="0"/>
            </a:xfrm>
            <a:custGeom>
              <a:avLst/>
              <a:gdLst>
                <a:gd name="T0" fmla="*/ 0 w 154"/>
                <a:gd name="T1" fmla="*/ 0 w 154"/>
                <a:gd name="T2" fmla="*/ 154 w 154"/>
                <a:gd name="T3" fmla="*/ 0 w 1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54">
                  <a:moveTo>
                    <a:pt x="0" y="0"/>
                  </a:moveTo>
                  <a:lnTo>
                    <a:pt x="0" y="0"/>
                  </a:lnTo>
                  <a:lnTo>
                    <a:pt x="15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id="{4A3EDB35-DEB6-0744-BA1F-C11A124DBAC5}"/>
                </a:ext>
              </a:extLst>
            </p:cNvPr>
            <p:cNvSpPr/>
            <p:nvPr/>
          </p:nvSpPr>
          <p:spPr bwMode="auto">
            <a:xfrm>
              <a:off x="5991249" y="2167560"/>
              <a:ext cx="537184" cy="927986"/>
            </a:xfrm>
            <a:custGeom>
              <a:avLst/>
              <a:gdLst>
                <a:gd name="T0" fmla="*/ 0 w 400"/>
                <a:gd name="T1" fmla="*/ 0 h 691"/>
                <a:gd name="T2" fmla="*/ 246 w 400"/>
                <a:gd name="T3" fmla="*/ 691 h 691"/>
                <a:gd name="T4" fmla="*/ 400 w 400"/>
                <a:gd name="T5" fmla="*/ 691 h 691"/>
                <a:gd name="T6" fmla="*/ 182 w 400"/>
                <a:gd name="T7" fmla="*/ 315 h 691"/>
                <a:gd name="T8" fmla="*/ 0 w 400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91">
                  <a:moveTo>
                    <a:pt x="0" y="0"/>
                  </a:moveTo>
                  <a:lnTo>
                    <a:pt x="246" y="691"/>
                  </a:lnTo>
                  <a:lnTo>
                    <a:pt x="400" y="691"/>
                  </a:lnTo>
                  <a:lnTo>
                    <a:pt x="182" y="31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ea typeface="华文细黑" panose="02010600040101010101" pitchFamily="2" charset="-122"/>
              </a:endParaRPr>
            </a:p>
          </p:txBody>
        </p:sp>
        <p:grpSp>
          <p:nvGrpSpPr>
            <p:cNvPr id="34" name="Group 44">
              <a:extLst>
                <a:ext uri="{FF2B5EF4-FFF2-40B4-BE49-F238E27FC236}">
                  <a16:creationId xmlns:a16="http://schemas.microsoft.com/office/drawing/2014/main" id="{1692A7D1-90B6-0F40-A9EB-22E30D85CB75}"/>
                </a:ext>
              </a:extLst>
            </p:cNvPr>
            <p:cNvGrpSpPr/>
            <p:nvPr/>
          </p:nvGrpSpPr>
          <p:grpSpPr>
            <a:xfrm>
              <a:off x="3949950" y="3095545"/>
              <a:ext cx="1713617" cy="2152765"/>
              <a:chOff x="3949950" y="3095545"/>
              <a:chExt cx="1713617" cy="2152765"/>
            </a:xfrm>
          </p:grpSpPr>
          <p:sp>
            <p:nvSpPr>
              <p:cNvPr id="62" name="Freeform 75">
                <a:extLst>
                  <a:ext uri="{FF2B5EF4-FFF2-40B4-BE49-F238E27FC236}">
                    <a16:creationId xmlns:a16="http://schemas.microsoft.com/office/drawing/2014/main" id="{C5AB3834-04AB-F841-B886-F9BD26976716}"/>
                  </a:ext>
                </a:extLst>
              </p:cNvPr>
              <p:cNvSpPr/>
              <p:nvPr/>
            </p:nvSpPr>
            <p:spPr bwMode="auto">
              <a:xfrm>
                <a:off x="3949950" y="3095545"/>
                <a:ext cx="1713617" cy="2152765"/>
              </a:xfrm>
              <a:custGeom>
                <a:avLst/>
                <a:gdLst>
                  <a:gd name="T0" fmla="*/ 201 w 539"/>
                  <a:gd name="T1" fmla="*/ 0 h 677"/>
                  <a:gd name="T2" fmla="*/ 73 w 539"/>
                  <a:gd name="T3" fmla="*/ 77 h 677"/>
                  <a:gd name="T4" fmla="*/ 22 w 539"/>
                  <a:gd name="T5" fmla="*/ 166 h 677"/>
                  <a:gd name="T6" fmla="*/ 22 w 539"/>
                  <a:gd name="T7" fmla="*/ 304 h 677"/>
                  <a:gd name="T8" fmla="*/ 237 w 539"/>
                  <a:gd name="T9" fmla="*/ 677 h 677"/>
                  <a:gd name="T10" fmla="*/ 234 w 539"/>
                  <a:gd name="T11" fmla="*/ 527 h 677"/>
                  <a:gd name="T12" fmla="*/ 539 w 539"/>
                  <a:gd name="T13" fmla="*/ 0 h 677"/>
                  <a:gd name="T14" fmla="*/ 201 w 539"/>
                  <a:gd name="T15" fmla="*/ 0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9" h="677">
                    <a:moveTo>
                      <a:pt x="201" y="0"/>
                    </a:moveTo>
                    <a:cubicBezTo>
                      <a:pt x="150" y="2"/>
                      <a:pt x="101" y="29"/>
                      <a:pt x="73" y="77"/>
                    </a:cubicBezTo>
                    <a:cubicBezTo>
                      <a:pt x="22" y="166"/>
                      <a:pt x="22" y="166"/>
                      <a:pt x="22" y="166"/>
                    </a:cubicBezTo>
                    <a:cubicBezTo>
                      <a:pt x="0" y="204"/>
                      <a:pt x="0" y="266"/>
                      <a:pt x="22" y="304"/>
                    </a:cubicBezTo>
                    <a:cubicBezTo>
                      <a:pt x="237" y="677"/>
                      <a:pt x="237" y="677"/>
                      <a:pt x="237" y="677"/>
                    </a:cubicBezTo>
                    <a:cubicBezTo>
                      <a:pt x="209" y="629"/>
                      <a:pt x="210" y="573"/>
                      <a:pt x="234" y="527"/>
                    </a:cubicBezTo>
                    <a:cubicBezTo>
                      <a:pt x="539" y="0"/>
                      <a:pt x="539" y="0"/>
                      <a:pt x="539" y="0"/>
                    </a:cubicBezTo>
                    <a:cubicBezTo>
                      <a:pt x="201" y="0"/>
                      <a:pt x="201" y="0"/>
                      <a:pt x="201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ea typeface="华文细黑" panose="02010600040101010101" pitchFamily="2" charset="-122"/>
                </a:endParaRPr>
              </a:p>
            </p:txBody>
          </p:sp>
          <p:sp>
            <p:nvSpPr>
              <p:cNvPr id="63" name="Freeform 76">
                <a:extLst>
                  <a:ext uri="{FF2B5EF4-FFF2-40B4-BE49-F238E27FC236}">
                    <a16:creationId xmlns:a16="http://schemas.microsoft.com/office/drawing/2014/main" id="{430DAEED-DE82-0C4D-ADF2-B49CBA98F5E6}"/>
                  </a:ext>
                </a:extLst>
              </p:cNvPr>
              <p:cNvSpPr/>
              <p:nvPr/>
            </p:nvSpPr>
            <p:spPr bwMode="auto">
              <a:xfrm>
                <a:off x="4589199" y="3095545"/>
                <a:ext cx="1074368" cy="178614"/>
              </a:xfrm>
              <a:custGeom>
                <a:avLst/>
                <a:gdLst>
                  <a:gd name="T0" fmla="*/ 800 w 800"/>
                  <a:gd name="T1" fmla="*/ 0 h 133"/>
                  <a:gd name="T2" fmla="*/ 0 w 800"/>
                  <a:gd name="T3" fmla="*/ 0 h 133"/>
                  <a:gd name="T4" fmla="*/ 722 w 800"/>
                  <a:gd name="T5" fmla="*/ 133 h 133"/>
                  <a:gd name="T6" fmla="*/ 800 w 800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0" h="133">
                    <a:moveTo>
                      <a:pt x="800" y="0"/>
                    </a:moveTo>
                    <a:lnTo>
                      <a:pt x="0" y="0"/>
                    </a:lnTo>
                    <a:lnTo>
                      <a:pt x="722" y="133"/>
                    </a:lnTo>
                    <a:lnTo>
                      <a:pt x="80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35" name="Group 71">
              <a:extLst>
                <a:ext uri="{FF2B5EF4-FFF2-40B4-BE49-F238E27FC236}">
                  <a16:creationId xmlns:a16="http://schemas.microsoft.com/office/drawing/2014/main" id="{0E046ACD-D528-F64D-B1AB-0B7E14C29453}"/>
                </a:ext>
              </a:extLst>
            </p:cNvPr>
            <p:cNvGrpSpPr/>
            <p:nvPr/>
          </p:nvGrpSpPr>
          <p:grpSpPr>
            <a:xfrm>
              <a:off x="4182282" y="1935228"/>
              <a:ext cx="2346151" cy="1404736"/>
              <a:chOff x="4182282" y="1935228"/>
              <a:chExt cx="2346151" cy="1404736"/>
            </a:xfrm>
          </p:grpSpPr>
          <p:sp>
            <p:nvSpPr>
              <p:cNvPr id="60" name="Freeform 73">
                <a:extLst>
                  <a:ext uri="{FF2B5EF4-FFF2-40B4-BE49-F238E27FC236}">
                    <a16:creationId xmlns:a16="http://schemas.microsoft.com/office/drawing/2014/main" id="{69FFB6B8-E8C5-5748-B08B-5CF92AB17CD0}"/>
                  </a:ext>
                </a:extLst>
              </p:cNvPr>
              <p:cNvSpPr/>
              <p:nvPr/>
            </p:nvSpPr>
            <p:spPr bwMode="auto">
              <a:xfrm>
                <a:off x="4182282" y="1935228"/>
                <a:ext cx="2346151" cy="1404736"/>
              </a:xfrm>
              <a:custGeom>
                <a:avLst/>
                <a:gdLst>
                  <a:gd name="T0" fmla="*/ 569 w 738"/>
                  <a:gd name="T1" fmla="*/ 73 h 442"/>
                  <a:gd name="T2" fmla="*/ 438 w 738"/>
                  <a:gd name="T3" fmla="*/ 0 h 442"/>
                  <a:gd name="T4" fmla="*/ 335 w 738"/>
                  <a:gd name="T5" fmla="*/ 0 h 442"/>
                  <a:gd name="T6" fmla="*/ 215 w 738"/>
                  <a:gd name="T7" fmla="*/ 69 h 442"/>
                  <a:gd name="T8" fmla="*/ 0 w 738"/>
                  <a:gd name="T9" fmla="*/ 442 h 442"/>
                  <a:gd name="T10" fmla="*/ 128 w 738"/>
                  <a:gd name="T11" fmla="*/ 365 h 442"/>
                  <a:gd name="T12" fmla="*/ 738 w 738"/>
                  <a:gd name="T13" fmla="*/ 365 h 442"/>
                  <a:gd name="T14" fmla="*/ 569 w 738"/>
                  <a:gd name="T15" fmla="*/ 73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8" h="442">
                    <a:moveTo>
                      <a:pt x="569" y="73"/>
                    </a:moveTo>
                    <a:cubicBezTo>
                      <a:pt x="542" y="29"/>
                      <a:pt x="493" y="0"/>
                      <a:pt x="438" y="0"/>
                    </a:cubicBezTo>
                    <a:cubicBezTo>
                      <a:pt x="335" y="0"/>
                      <a:pt x="335" y="0"/>
                      <a:pt x="335" y="0"/>
                    </a:cubicBezTo>
                    <a:cubicBezTo>
                      <a:pt x="291" y="0"/>
                      <a:pt x="237" y="31"/>
                      <a:pt x="215" y="69"/>
                    </a:cubicBezTo>
                    <a:cubicBezTo>
                      <a:pt x="0" y="442"/>
                      <a:pt x="0" y="442"/>
                      <a:pt x="0" y="442"/>
                    </a:cubicBezTo>
                    <a:cubicBezTo>
                      <a:pt x="28" y="394"/>
                      <a:pt x="77" y="367"/>
                      <a:pt x="128" y="365"/>
                    </a:cubicBezTo>
                    <a:cubicBezTo>
                      <a:pt x="738" y="365"/>
                      <a:pt x="738" y="365"/>
                      <a:pt x="738" y="365"/>
                    </a:cubicBezTo>
                    <a:cubicBezTo>
                      <a:pt x="569" y="73"/>
                      <a:pt x="569" y="73"/>
                      <a:pt x="569" y="73"/>
                    </a:cubicBezTo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accent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6" tIns="45713" rIns="91426" bIns="45713" anchor="ctr"/>
              <a:lstStyle/>
              <a:p>
                <a:pPr defTabSz="913765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en-US" sz="2000" b="1">
                  <a:solidFill>
                    <a:prstClr val="white"/>
                  </a:solidFill>
                  <a:latin typeface="DIN Mittelschrift Std" pitchFamily="50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61" name="Freeform 74">
                <a:extLst>
                  <a:ext uri="{FF2B5EF4-FFF2-40B4-BE49-F238E27FC236}">
                    <a16:creationId xmlns:a16="http://schemas.microsoft.com/office/drawing/2014/main" id="{F28503F7-7228-804A-A9B3-63C2A732FE37}"/>
                  </a:ext>
                </a:extLst>
              </p:cNvPr>
              <p:cNvSpPr/>
              <p:nvPr/>
            </p:nvSpPr>
            <p:spPr bwMode="auto">
              <a:xfrm>
                <a:off x="5991249" y="2167560"/>
                <a:ext cx="537184" cy="927986"/>
              </a:xfrm>
              <a:custGeom>
                <a:avLst/>
                <a:gdLst>
                  <a:gd name="T0" fmla="*/ 0 w 400"/>
                  <a:gd name="T1" fmla="*/ 0 h 691"/>
                  <a:gd name="T2" fmla="*/ 246 w 400"/>
                  <a:gd name="T3" fmla="*/ 691 h 691"/>
                  <a:gd name="T4" fmla="*/ 400 w 400"/>
                  <a:gd name="T5" fmla="*/ 691 h 691"/>
                  <a:gd name="T6" fmla="*/ 182 w 400"/>
                  <a:gd name="T7" fmla="*/ 315 h 691"/>
                  <a:gd name="T8" fmla="*/ 0 w 400"/>
                  <a:gd name="T9" fmla="*/ 0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691">
                    <a:moveTo>
                      <a:pt x="0" y="0"/>
                    </a:moveTo>
                    <a:lnTo>
                      <a:pt x="246" y="691"/>
                    </a:lnTo>
                    <a:lnTo>
                      <a:pt x="400" y="691"/>
                    </a:lnTo>
                    <a:lnTo>
                      <a:pt x="182" y="3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36" name="Group 46">
              <a:extLst>
                <a:ext uri="{FF2B5EF4-FFF2-40B4-BE49-F238E27FC236}">
                  <a16:creationId xmlns:a16="http://schemas.microsoft.com/office/drawing/2014/main" id="{B510C31F-B646-5540-9658-7F92EF7EF765}"/>
                </a:ext>
              </a:extLst>
            </p:cNvPr>
            <p:cNvGrpSpPr/>
            <p:nvPr/>
          </p:nvGrpSpPr>
          <p:grpSpPr>
            <a:xfrm>
              <a:off x="5663567" y="4345842"/>
              <a:ext cx="2346151" cy="1406079"/>
              <a:chOff x="5663567" y="4345842"/>
              <a:chExt cx="2346151" cy="1406079"/>
            </a:xfrm>
          </p:grpSpPr>
          <p:grpSp>
            <p:nvGrpSpPr>
              <p:cNvPr id="54" name="Group 65">
                <a:extLst>
                  <a:ext uri="{FF2B5EF4-FFF2-40B4-BE49-F238E27FC236}">
                    <a16:creationId xmlns:a16="http://schemas.microsoft.com/office/drawing/2014/main" id="{BF120013-1A00-DD43-9162-042C76924E25}"/>
                  </a:ext>
                </a:extLst>
              </p:cNvPr>
              <p:cNvGrpSpPr/>
              <p:nvPr/>
            </p:nvGrpSpPr>
            <p:grpSpPr>
              <a:xfrm>
                <a:off x="5663567" y="4345842"/>
                <a:ext cx="2346151" cy="1406079"/>
                <a:chOff x="5663567" y="4345842"/>
                <a:chExt cx="2346151" cy="1406079"/>
              </a:xfrm>
            </p:grpSpPr>
            <p:sp>
              <p:nvSpPr>
                <p:cNvPr id="58" name="Freeform 69">
                  <a:extLst>
                    <a:ext uri="{FF2B5EF4-FFF2-40B4-BE49-F238E27FC236}">
                      <a16:creationId xmlns:a16="http://schemas.microsoft.com/office/drawing/2014/main" id="{002AC220-56BB-CD42-A422-099AF6CD586D}"/>
                    </a:ext>
                  </a:extLst>
                </p:cNvPr>
                <p:cNvSpPr/>
                <p:nvPr/>
              </p:nvSpPr>
              <p:spPr bwMode="auto">
                <a:xfrm>
                  <a:off x="5663567" y="4345842"/>
                  <a:ext cx="2346151" cy="1406079"/>
                </a:xfrm>
                <a:custGeom>
                  <a:avLst/>
                  <a:gdLst>
                    <a:gd name="T0" fmla="*/ 168 w 738"/>
                    <a:gd name="T1" fmla="*/ 370 h 442"/>
                    <a:gd name="T2" fmla="*/ 300 w 738"/>
                    <a:gd name="T3" fmla="*/ 442 h 442"/>
                    <a:gd name="T4" fmla="*/ 402 w 738"/>
                    <a:gd name="T5" fmla="*/ 442 h 442"/>
                    <a:gd name="T6" fmla="*/ 522 w 738"/>
                    <a:gd name="T7" fmla="*/ 373 h 442"/>
                    <a:gd name="T8" fmla="*/ 738 w 738"/>
                    <a:gd name="T9" fmla="*/ 0 h 442"/>
                    <a:gd name="T10" fmla="*/ 609 w 738"/>
                    <a:gd name="T11" fmla="*/ 78 h 442"/>
                    <a:gd name="T12" fmla="*/ 0 w 738"/>
                    <a:gd name="T13" fmla="*/ 78 h 442"/>
                    <a:gd name="T14" fmla="*/ 168 w 738"/>
                    <a:gd name="T15" fmla="*/ 370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38" h="442">
                      <a:moveTo>
                        <a:pt x="168" y="370"/>
                      </a:moveTo>
                      <a:cubicBezTo>
                        <a:pt x="196" y="413"/>
                        <a:pt x="244" y="442"/>
                        <a:pt x="300" y="442"/>
                      </a:cubicBezTo>
                      <a:cubicBezTo>
                        <a:pt x="402" y="442"/>
                        <a:pt x="402" y="442"/>
                        <a:pt x="402" y="442"/>
                      </a:cubicBezTo>
                      <a:cubicBezTo>
                        <a:pt x="446" y="442"/>
                        <a:pt x="500" y="411"/>
                        <a:pt x="522" y="373"/>
                      </a:cubicBezTo>
                      <a:cubicBezTo>
                        <a:pt x="738" y="0"/>
                        <a:pt x="738" y="0"/>
                        <a:pt x="738" y="0"/>
                      </a:cubicBezTo>
                      <a:cubicBezTo>
                        <a:pt x="710" y="48"/>
                        <a:pt x="661" y="76"/>
                        <a:pt x="609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68" y="370"/>
                        <a:pt x="168" y="370"/>
                        <a:pt x="168" y="37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9" name="Freeform 70">
                  <a:extLst>
                    <a:ext uri="{FF2B5EF4-FFF2-40B4-BE49-F238E27FC236}">
                      <a16:creationId xmlns:a16="http://schemas.microsoft.com/office/drawing/2014/main" id="{1DDEC22B-2796-6240-B65C-C0F7DC3DED18}"/>
                    </a:ext>
                  </a:extLst>
                </p:cNvPr>
                <p:cNvSpPr/>
                <p:nvPr/>
              </p:nvSpPr>
              <p:spPr bwMode="auto">
                <a:xfrm>
                  <a:off x="5663567" y="4594289"/>
                  <a:ext cx="534498" cy="927986"/>
                </a:xfrm>
                <a:custGeom>
                  <a:avLst/>
                  <a:gdLst>
                    <a:gd name="T0" fmla="*/ 0 w 398"/>
                    <a:gd name="T1" fmla="*/ 0 h 691"/>
                    <a:gd name="T2" fmla="*/ 5 w 398"/>
                    <a:gd name="T3" fmla="*/ 7 h 691"/>
                    <a:gd name="T4" fmla="*/ 398 w 398"/>
                    <a:gd name="T5" fmla="*/ 691 h 691"/>
                    <a:gd name="T6" fmla="*/ 154 w 398"/>
                    <a:gd name="T7" fmla="*/ 0 h 691"/>
                    <a:gd name="T8" fmla="*/ 0 w 398"/>
                    <a:gd name="T9" fmla="*/ 0 h 6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8" h="691">
                      <a:moveTo>
                        <a:pt x="0" y="0"/>
                      </a:moveTo>
                      <a:lnTo>
                        <a:pt x="5" y="7"/>
                      </a:lnTo>
                      <a:lnTo>
                        <a:pt x="398" y="691"/>
                      </a:lnTo>
                      <a:lnTo>
                        <a:pt x="15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1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  <a:ea typeface="华文细黑" panose="02010600040101010101" pitchFamily="2" charset="-122"/>
                  </a:endParaRPr>
                </a:p>
              </p:txBody>
            </p:sp>
          </p:grp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5E7F9B2A-748E-1D4E-BD22-C6B9523EB139}"/>
                  </a:ext>
                </a:extLst>
              </p:cNvPr>
              <p:cNvGrpSpPr/>
              <p:nvPr/>
            </p:nvGrpSpPr>
            <p:grpSpPr>
              <a:xfrm>
                <a:off x="6674717" y="4979124"/>
                <a:ext cx="362796" cy="338611"/>
                <a:chOff x="4418013" y="3475038"/>
                <a:chExt cx="285750" cy="266701"/>
              </a:xfrm>
              <a:solidFill>
                <a:schemeClr val="bg1"/>
              </a:solidFill>
            </p:grpSpPr>
            <p:sp>
              <p:nvSpPr>
                <p:cNvPr id="56" name="Freeform 105">
                  <a:extLst>
                    <a:ext uri="{FF2B5EF4-FFF2-40B4-BE49-F238E27FC236}">
                      <a16:creationId xmlns:a16="http://schemas.microsoft.com/office/drawing/2014/main" id="{F12C152D-B0E9-B640-8922-75FE36B287CD}"/>
                    </a:ext>
                  </a:extLst>
                </p:cNvPr>
                <p:cNvSpPr/>
                <p:nvPr/>
              </p:nvSpPr>
              <p:spPr bwMode="auto">
                <a:xfrm>
                  <a:off x="4418013" y="3651251"/>
                  <a:ext cx="98425" cy="90488"/>
                </a:xfrm>
                <a:custGeom>
                  <a:avLst/>
                  <a:gdLst>
                    <a:gd name="T0" fmla="*/ 22 w 26"/>
                    <a:gd name="T1" fmla="*/ 1 h 24"/>
                    <a:gd name="T2" fmla="*/ 20 w 26"/>
                    <a:gd name="T3" fmla="*/ 1 h 24"/>
                    <a:gd name="T4" fmla="*/ 0 w 26"/>
                    <a:gd name="T5" fmla="*/ 20 h 24"/>
                    <a:gd name="T6" fmla="*/ 0 w 26"/>
                    <a:gd name="T7" fmla="*/ 22 h 24"/>
                    <a:gd name="T8" fmla="*/ 1 w 26"/>
                    <a:gd name="T9" fmla="*/ 23 h 24"/>
                    <a:gd name="T10" fmla="*/ 5 w 26"/>
                    <a:gd name="T11" fmla="*/ 24 h 24"/>
                    <a:gd name="T12" fmla="*/ 7 w 26"/>
                    <a:gd name="T13" fmla="*/ 24 h 24"/>
                    <a:gd name="T14" fmla="*/ 25 w 26"/>
                    <a:gd name="T15" fmla="*/ 6 h 24"/>
                    <a:gd name="T16" fmla="*/ 25 w 26"/>
                    <a:gd name="T17" fmla="*/ 3 h 24"/>
                    <a:gd name="T18" fmla="*/ 22 w 26"/>
                    <a:gd name="T19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" h="24">
                      <a:moveTo>
                        <a:pt x="22" y="1"/>
                      </a:moveTo>
                      <a:cubicBezTo>
                        <a:pt x="22" y="0"/>
                        <a:pt x="21" y="0"/>
                        <a:pt x="20" y="1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0"/>
                        <a:pt x="0" y="21"/>
                        <a:pt x="0" y="22"/>
                      </a:cubicBezTo>
                      <a:cubicBezTo>
                        <a:pt x="0" y="22"/>
                        <a:pt x="1" y="23"/>
                        <a:pt x="1" y="23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6" y="24"/>
                        <a:pt x="7" y="24"/>
                        <a:pt x="7" y="24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6" y="5"/>
                        <a:pt x="26" y="4"/>
                        <a:pt x="25" y="3"/>
                      </a:cubicBezTo>
                      <a:lnTo>
                        <a:pt x="22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7" name="Freeform 106">
                  <a:extLst>
                    <a:ext uri="{FF2B5EF4-FFF2-40B4-BE49-F238E27FC236}">
                      <a16:creationId xmlns:a16="http://schemas.microsoft.com/office/drawing/2014/main" id="{73BC2FC7-70F2-D540-907F-F2E9A96BDD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56113" y="3475038"/>
                  <a:ext cx="247650" cy="236538"/>
                </a:xfrm>
                <a:custGeom>
                  <a:avLst/>
                  <a:gdLst>
                    <a:gd name="T0" fmla="*/ 45 w 66"/>
                    <a:gd name="T1" fmla="*/ 1 h 63"/>
                    <a:gd name="T2" fmla="*/ 45 w 66"/>
                    <a:gd name="T3" fmla="*/ 0 h 63"/>
                    <a:gd name="T4" fmla="*/ 45 w 66"/>
                    <a:gd name="T5" fmla="*/ 1 h 63"/>
                    <a:gd name="T6" fmla="*/ 40 w 66"/>
                    <a:gd name="T7" fmla="*/ 1 h 63"/>
                    <a:gd name="T8" fmla="*/ 39 w 66"/>
                    <a:gd name="T9" fmla="*/ 2 h 63"/>
                    <a:gd name="T10" fmla="*/ 37 w 66"/>
                    <a:gd name="T11" fmla="*/ 6 h 63"/>
                    <a:gd name="T12" fmla="*/ 38 w 66"/>
                    <a:gd name="T13" fmla="*/ 9 h 63"/>
                    <a:gd name="T14" fmla="*/ 36 w 66"/>
                    <a:gd name="T15" fmla="*/ 16 h 63"/>
                    <a:gd name="T16" fmla="*/ 21 w 66"/>
                    <a:gd name="T17" fmla="*/ 26 h 63"/>
                    <a:gd name="T18" fmla="*/ 5 w 66"/>
                    <a:gd name="T19" fmla="*/ 26 h 63"/>
                    <a:gd name="T20" fmla="*/ 5 w 66"/>
                    <a:gd name="T21" fmla="*/ 26 h 63"/>
                    <a:gd name="T22" fmla="*/ 5 w 66"/>
                    <a:gd name="T23" fmla="*/ 26 h 63"/>
                    <a:gd name="T24" fmla="*/ 0 w 66"/>
                    <a:gd name="T25" fmla="*/ 29 h 63"/>
                    <a:gd name="T26" fmla="*/ 0 w 66"/>
                    <a:gd name="T27" fmla="*/ 30 h 63"/>
                    <a:gd name="T28" fmla="*/ 0 w 66"/>
                    <a:gd name="T29" fmla="*/ 32 h 63"/>
                    <a:gd name="T30" fmla="*/ 31 w 66"/>
                    <a:gd name="T31" fmla="*/ 62 h 63"/>
                    <a:gd name="T32" fmla="*/ 32 w 66"/>
                    <a:gd name="T33" fmla="*/ 63 h 63"/>
                    <a:gd name="T34" fmla="*/ 33 w 66"/>
                    <a:gd name="T35" fmla="*/ 62 h 63"/>
                    <a:gd name="T36" fmla="*/ 37 w 66"/>
                    <a:gd name="T37" fmla="*/ 42 h 63"/>
                    <a:gd name="T38" fmla="*/ 46 w 66"/>
                    <a:gd name="T39" fmla="*/ 27 h 63"/>
                    <a:gd name="T40" fmla="*/ 54 w 66"/>
                    <a:gd name="T41" fmla="*/ 25 h 63"/>
                    <a:gd name="T42" fmla="*/ 56 w 66"/>
                    <a:gd name="T43" fmla="*/ 25 h 63"/>
                    <a:gd name="T44" fmla="*/ 61 w 66"/>
                    <a:gd name="T45" fmla="*/ 23 h 63"/>
                    <a:gd name="T46" fmla="*/ 61 w 66"/>
                    <a:gd name="T47" fmla="*/ 23 h 63"/>
                    <a:gd name="T48" fmla="*/ 45 w 66"/>
                    <a:gd name="T49" fmla="*/ 1 h 63"/>
                    <a:gd name="T50" fmla="*/ 54 w 66"/>
                    <a:gd name="T51" fmla="*/ 9 h 63"/>
                    <a:gd name="T52" fmla="*/ 52 w 66"/>
                    <a:gd name="T53" fmla="*/ 8 h 63"/>
                    <a:gd name="T54" fmla="*/ 54 w 66"/>
                    <a:gd name="T55" fmla="*/ 9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66" h="63">
                      <a:moveTo>
                        <a:pt x="45" y="1"/>
                      </a:move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5" y="1"/>
                        <a:pt x="45" y="1"/>
                        <a:pt x="45" y="1"/>
                      </a:cubicBezTo>
                      <a:cubicBezTo>
                        <a:pt x="43" y="0"/>
                        <a:pt x="41" y="0"/>
                        <a:pt x="40" y="1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38" y="3"/>
                        <a:pt x="37" y="5"/>
                        <a:pt x="37" y="6"/>
                      </a:cubicBezTo>
                      <a:cubicBezTo>
                        <a:pt x="37" y="7"/>
                        <a:pt x="37" y="8"/>
                        <a:pt x="38" y="9"/>
                      </a:cubicBezTo>
                      <a:cubicBezTo>
                        <a:pt x="39" y="12"/>
                        <a:pt x="38" y="15"/>
                        <a:pt x="36" y="16"/>
                      </a:cubicBezTo>
                      <a:cubicBezTo>
                        <a:pt x="33" y="19"/>
                        <a:pt x="24" y="28"/>
                        <a:pt x="21" y="26"/>
                      </a:cubicBezTo>
                      <a:cubicBezTo>
                        <a:pt x="16" y="23"/>
                        <a:pt x="10" y="24"/>
                        <a:pt x="5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3" y="27"/>
                        <a:pt x="2" y="28"/>
                        <a:pt x="0" y="29"/>
                      </a:cubicBezTo>
                      <a:cubicBezTo>
                        <a:pt x="0" y="29"/>
                        <a:pt x="0" y="30"/>
                        <a:pt x="0" y="30"/>
                      </a:cubicBezTo>
                      <a:cubicBezTo>
                        <a:pt x="0" y="31"/>
                        <a:pt x="0" y="31"/>
                        <a:pt x="0" y="32"/>
                      </a:cubicBezTo>
                      <a:cubicBezTo>
                        <a:pt x="31" y="62"/>
                        <a:pt x="31" y="62"/>
                        <a:pt x="31" y="62"/>
                      </a:cubicBezTo>
                      <a:cubicBezTo>
                        <a:pt x="31" y="63"/>
                        <a:pt x="32" y="63"/>
                        <a:pt x="32" y="63"/>
                      </a:cubicBezTo>
                      <a:cubicBezTo>
                        <a:pt x="33" y="63"/>
                        <a:pt x="33" y="63"/>
                        <a:pt x="33" y="62"/>
                      </a:cubicBezTo>
                      <a:cubicBezTo>
                        <a:pt x="38" y="57"/>
                        <a:pt x="41" y="49"/>
                        <a:pt x="37" y="42"/>
                      </a:cubicBezTo>
                      <a:cubicBezTo>
                        <a:pt x="35" y="39"/>
                        <a:pt x="44" y="30"/>
                        <a:pt x="46" y="27"/>
                      </a:cubicBezTo>
                      <a:cubicBezTo>
                        <a:pt x="48" y="25"/>
                        <a:pt x="51" y="24"/>
                        <a:pt x="54" y="25"/>
                      </a:cubicBezTo>
                      <a:cubicBezTo>
                        <a:pt x="54" y="25"/>
                        <a:pt x="55" y="25"/>
                        <a:pt x="56" y="25"/>
                      </a:cubicBezTo>
                      <a:cubicBezTo>
                        <a:pt x="58" y="25"/>
                        <a:pt x="60" y="25"/>
                        <a:pt x="61" y="23"/>
                      </a:cubicBezTo>
                      <a:cubicBezTo>
                        <a:pt x="61" y="23"/>
                        <a:pt x="61" y="23"/>
                        <a:pt x="61" y="23"/>
                      </a:cubicBezTo>
                      <a:cubicBezTo>
                        <a:pt x="66" y="17"/>
                        <a:pt x="54" y="3"/>
                        <a:pt x="45" y="1"/>
                      </a:cubicBezTo>
                      <a:close/>
                      <a:moveTo>
                        <a:pt x="54" y="9"/>
                      </a:move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3" y="9"/>
                        <a:pt x="5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  <a:ea typeface="华文细黑" panose="02010600040101010101" pitchFamily="2" charset="-122"/>
                  </a:endParaRPr>
                </a:p>
              </p:txBody>
            </p:sp>
          </p:grpSp>
        </p:grpSp>
        <p:grpSp>
          <p:nvGrpSpPr>
            <p:cNvPr id="37" name="Group 47">
              <a:extLst>
                <a:ext uri="{FF2B5EF4-FFF2-40B4-BE49-F238E27FC236}">
                  <a16:creationId xmlns:a16="http://schemas.microsoft.com/office/drawing/2014/main" id="{0900E5AA-7A7C-374E-AAAE-0F843D6C2430}"/>
                </a:ext>
              </a:extLst>
            </p:cNvPr>
            <p:cNvGrpSpPr/>
            <p:nvPr/>
          </p:nvGrpSpPr>
          <p:grpSpPr>
            <a:xfrm>
              <a:off x="4614716" y="3843574"/>
              <a:ext cx="2002354" cy="1908348"/>
              <a:chOff x="4614716" y="3843574"/>
              <a:chExt cx="2002354" cy="1908348"/>
            </a:xfrm>
          </p:grpSpPr>
          <p:grpSp>
            <p:nvGrpSpPr>
              <p:cNvPr id="50" name="Group 61">
                <a:extLst>
                  <a:ext uri="{FF2B5EF4-FFF2-40B4-BE49-F238E27FC236}">
                    <a16:creationId xmlns:a16="http://schemas.microsoft.com/office/drawing/2014/main" id="{879B2B6F-A275-0246-8583-2B8CA8468390}"/>
                  </a:ext>
                </a:extLst>
              </p:cNvPr>
              <p:cNvGrpSpPr/>
              <p:nvPr/>
            </p:nvGrpSpPr>
            <p:grpSpPr>
              <a:xfrm>
                <a:off x="4614716" y="3843574"/>
                <a:ext cx="2002354" cy="1908348"/>
                <a:chOff x="4614716" y="3843574"/>
                <a:chExt cx="2002354" cy="1908348"/>
              </a:xfrm>
            </p:grpSpPr>
            <p:sp>
              <p:nvSpPr>
                <p:cNvPr id="52" name="Freeform 63">
                  <a:extLst>
                    <a:ext uri="{FF2B5EF4-FFF2-40B4-BE49-F238E27FC236}">
                      <a16:creationId xmlns:a16="http://schemas.microsoft.com/office/drawing/2014/main" id="{BCE42A9C-66F7-424F-B5C1-C2DF1B5C881E}"/>
                    </a:ext>
                  </a:extLst>
                </p:cNvPr>
                <p:cNvSpPr/>
                <p:nvPr/>
              </p:nvSpPr>
              <p:spPr bwMode="auto">
                <a:xfrm>
                  <a:off x="4614716" y="3843575"/>
                  <a:ext cx="2002354" cy="1908347"/>
                </a:xfrm>
                <a:custGeom>
                  <a:avLst/>
                  <a:gdLst>
                    <a:gd name="T0" fmla="*/ 25 w 630"/>
                    <a:gd name="T1" fmla="*/ 292 h 600"/>
                    <a:gd name="T2" fmla="*/ 28 w 630"/>
                    <a:gd name="T3" fmla="*/ 442 h 600"/>
                    <a:gd name="T4" fmla="*/ 79 w 630"/>
                    <a:gd name="T5" fmla="*/ 531 h 600"/>
                    <a:gd name="T6" fmla="*/ 199 w 630"/>
                    <a:gd name="T7" fmla="*/ 600 h 600"/>
                    <a:gd name="T8" fmla="*/ 630 w 630"/>
                    <a:gd name="T9" fmla="*/ 600 h 600"/>
                    <a:gd name="T10" fmla="*/ 498 w 630"/>
                    <a:gd name="T11" fmla="*/ 528 h 600"/>
                    <a:gd name="T12" fmla="*/ 194 w 630"/>
                    <a:gd name="T13" fmla="*/ 0 h 600"/>
                    <a:gd name="T14" fmla="*/ 25 w 630"/>
                    <a:gd name="T15" fmla="*/ 292 h 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0" h="600">
                      <a:moveTo>
                        <a:pt x="25" y="292"/>
                      </a:moveTo>
                      <a:cubicBezTo>
                        <a:pt x="1" y="338"/>
                        <a:pt x="0" y="394"/>
                        <a:pt x="28" y="442"/>
                      </a:cubicBezTo>
                      <a:cubicBezTo>
                        <a:pt x="79" y="531"/>
                        <a:pt x="79" y="531"/>
                        <a:pt x="79" y="531"/>
                      </a:cubicBezTo>
                      <a:cubicBezTo>
                        <a:pt x="101" y="569"/>
                        <a:pt x="155" y="600"/>
                        <a:pt x="199" y="600"/>
                      </a:cubicBezTo>
                      <a:cubicBezTo>
                        <a:pt x="630" y="600"/>
                        <a:pt x="630" y="600"/>
                        <a:pt x="630" y="600"/>
                      </a:cubicBezTo>
                      <a:cubicBezTo>
                        <a:pt x="574" y="600"/>
                        <a:pt x="526" y="571"/>
                        <a:pt x="498" y="528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25" y="292"/>
                        <a:pt x="25" y="292"/>
                        <a:pt x="25" y="292"/>
                      </a:cubicBezTo>
                    </a:path>
                  </a:pathLst>
                </a:custGeom>
                <a:solidFill>
                  <a:schemeClr val="accent1"/>
                </a:solidFill>
                <a:ln w="12700">
                  <a:solidFill>
                    <a:schemeClr val="accent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26" tIns="45713" rIns="91426" bIns="45713" anchor="ctr"/>
                <a:lstStyle/>
                <a:p>
                  <a:pPr defTabSz="913765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en-US" sz="2000" b="1">
                    <a:solidFill>
                      <a:prstClr val="white"/>
                    </a:solidFill>
                    <a:latin typeface="DIN Mittelschrift Std" pitchFamily="50" charset="0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53" name="Freeform 64">
                  <a:extLst>
                    <a:ext uri="{FF2B5EF4-FFF2-40B4-BE49-F238E27FC236}">
                      <a16:creationId xmlns:a16="http://schemas.microsoft.com/office/drawing/2014/main" id="{408568DE-E608-3443-9E30-A7145F06FED9}"/>
                    </a:ext>
                  </a:extLst>
                </p:cNvPr>
                <p:cNvSpPr/>
                <p:nvPr/>
              </p:nvSpPr>
              <p:spPr bwMode="auto">
                <a:xfrm>
                  <a:off x="4693950" y="3843574"/>
                  <a:ext cx="639249" cy="927986"/>
                </a:xfrm>
                <a:custGeom>
                  <a:avLst/>
                  <a:gdLst>
                    <a:gd name="T0" fmla="*/ 400 w 476"/>
                    <a:gd name="T1" fmla="*/ 0 h 691"/>
                    <a:gd name="T2" fmla="*/ 0 w 476"/>
                    <a:gd name="T3" fmla="*/ 691 h 691"/>
                    <a:gd name="T4" fmla="*/ 476 w 476"/>
                    <a:gd name="T5" fmla="*/ 132 h 691"/>
                    <a:gd name="T6" fmla="*/ 400 w 476"/>
                    <a:gd name="T7" fmla="*/ 0 h 6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76" h="691">
                      <a:moveTo>
                        <a:pt x="400" y="0"/>
                      </a:moveTo>
                      <a:lnTo>
                        <a:pt x="0" y="691"/>
                      </a:lnTo>
                      <a:lnTo>
                        <a:pt x="476" y="132"/>
                      </a:lnTo>
                      <a:lnTo>
                        <a:pt x="400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1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prstClr val="black"/>
                    </a:solidFill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3FD7B14E-0922-A945-B972-F0A0D44A412C}"/>
                  </a:ext>
                </a:extLst>
              </p:cNvPr>
              <p:cNvSpPr/>
              <p:nvPr/>
            </p:nvSpPr>
            <p:spPr bwMode="auto">
              <a:xfrm>
                <a:off x="5122816" y="4936315"/>
                <a:ext cx="413624" cy="413623"/>
              </a:xfrm>
              <a:custGeom>
                <a:avLst/>
                <a:gdLst>
                  <a:gd name="T0" fmla="*/ 266 w 360"/>
                  <a:gd name="T1" fmla="*/ 360 h 360"/>
                  <a:gd name="T2" fmla="*/ 294 w 360"/>
                  <a:gd name="T3" fmla="*/ 331 h 360"/>
                  <a:gd name="T4" fmla="*/ 245 w 360"/>
                  <a:gd name="T5" fmla="*/ 155 h 360"/>
                  <a:gd name="T6" fmla="*/ 318 w 360"/>
                  <a:gd name="T7" fmla="*/ 82 h 360"/>
                  <a:gd name="T8" fmla="*/ 340 w 360"/>
                  <a:gd name="T9" fmla="*/ 19 h 360"/>
                  <a:gd name="T10" fmla="*/ 278 w 360"/>
                  <a:gd name="T11" fmla="*/ 42 h 360"/>
                  <a:gd name="T12" fmla="*/ 205 w 360"/>
                  <a:gd name="T13" fmla="*/ 115 h 360"/>
                  <a:gd name="T14" fmla="*/ 28 w 360"/>
                  <a:gd name="T15" fmla="*/ 65 h 360"/>
                  <a:gd name="T16" fmla="*/ 0 w 360"/>
                  <a:gd name="T17" fmla="*/ 94 h 360"/>
                  <a:gd name="T18" fmla="*/ 148 w 360"/>
                  <a:gd name="T19" fmla="*/ 172 h 360"/>
                  <a:gd name="T20" fmla="*/ 98 w 360"/>
                  <a:gd name="T21" fmla="*/ 222 h 360"/>
                  <a:gd name="T22" fmla="*/ 38 w 360"/>
                  <a:gd name="T23" fmla="*/ 226 h 360"/>
                  <a:gd name="T24" fmla="*/ 9 w 360"/>
                  <a:gd name="T25" fmla="*/ 254 h 360"/>
                  <a:gd name="T26" fmla="*/ 80 w 360"/>
                  <a:gd name="T27" fmla="*/ 280 h 360"/>
                  <a:gd name="T28" fmla="*/ 105 w 360"/>
                  <a:gd name="T29" fmla="*/ 350 h 360"/>
                  <a:gd name="T30" fmla="*/ 134 w 360"/>
                  <a:gd name="T31" fmla="*/ 322 h 360"/>
                  <a:gd name="T32" fmla="*/ 137 w 360"/>
                  <a:gd name="T33" fmla="*/ 262 h 360"/>
                  <a:gd name="T34" fmla="*/ 188 w 360"/>
                  <a:gd name="T35" fmla="*/ 211 h 360"/>
                  <a:gd name="T36" fmla="*/ 266 w 360"/>
                  <a:gd name="T37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0" h="360">
                    <a:moveTo>
                      <a:pt x="266" y="360"/>
                    </a:moveTo>
                    <a:cubicBezTo>
                      <a:pt x="294" y="331"/>
                      <a:pt x="294" y="331"/>
                      <a:pt x="294" y="331"/>
                    </a:cubicBezTo>
                    <a:cubicBezTo>
                      <a:pt x="245" y="155"/>
                      <a:pt x="245" y="155"/>
                      <a:pt x="245" y="155"/>
                    </a:cubicBezTo>
                    <a:cubicBezTo>
                      <a:pt x="318" y="82"/>
                      <a:pt x="318" y="82"/>
                      <a:pt x="318" y="82"/>
                    </a:cubicBezTo>
                    <a:cubicBezTo>
                      <a:pt x="318" y="82"/>
                      <a:pt x="360" y="39"/>
                      <a:pt x="340" y="19"/>
                    </a:cubicBezTo>
                    <a:cubicBezTo>
                      <a:pt x="320" y="0"/>
                      <a:pt x="278" y="42"/>
                      <a:pt x="278" y="42"/>
                    </a:cubicBezTo>
                    <a:cubicBezTo>
                      <a:pt x="205" y="115"/>
                      <a:pt x="205" y="115"/>
                      <a:pt x="205" y="115"/>
                    </a:cubicBezTo>
                    <a:cubicBezTo>
                      <a:pt x="28" y="65"/>
                      <a:pt x="28" y="65"/>
                      <a:pt x="28" y="65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148" y="172"/>
                      <a:pt x="148" y="172"/>
                      <a:pt x="148" y="172"/>
                    </a:cubicBezTo>
                    <a:cubicBezTo>
                      <a:pt x="98" y="222"/>
                      <a:pt x="98" y="222"/>
                      <a:pt x="98" y="222"/>
                    </a:cubicBezTo>
                    <a:cubicBezTo>
                      <a:pt x="38" y="226"/>
                      <a:pt x="38" y="226"/>
                      <a:pt x="38" y="226"/>
                    </a:cubicBezTo>
                    <a:cubicBezTo>
                      <a:pt x="9" y="254"/>
                      <a:pt x="9" y="254"/>
                      <a:pt x="9" y="254"/>
                    </a:cubicBezTo>
                    <a:cubicBezTo>
                      <a:pt x="80" y="280"/>
                      <a:pt x="80" y="280"/>
                      <a:pt x="80" y="280"/>
                    </a:cubicBezTo>
                    <a:cubicBezTo>
                      <a:pt x="105" y="350"/>
                      <a:pt x="105" y="350"/>
                      <a:pt x="105" y="350"/>
                    </a:cubicBezTo>
                    <a:cubicBezTo>
                      <a:pt x="134" y="322"/>
                      <a:pt x="134" y="322"/>
                      <a:pt x="134" y="322"/>
                    </a:cubicBezTo>
                    <a:cubicBezTo>
                      <a:pt x="137" y="262"/>
                      <a:pt x="137" y="262"/>
                      <a:pt x="137" y="262"/>
                    </a:cubicBezTo>
                    <a:cubicBezTo>
                      <a:pt x="188" y="211"/>
                      <a:pt x="188" y="211"/>
                      <a:pt x="188" y="211"/>
                    </a:cubicBezTo>
                    <a:lnTo>
                      <a:pt x="266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prstClr val="black"/>
                  </a:solidFill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38" name="Group 55">
              <a:extLst>
                <a:ext uri="{FF2B5EF4-FFF2-40B4-BE49-F238E27FC236}">
                  <a16:creationId xmlns:a16="http://schemas.microsoft.com/office/drawing/2014/main" id="{3D4BA038-CFB8-0540-B5E4-D6EBBF729561}"/>
                </a:ext>
              </a:extLst>
            </p:cNvPr>
            <p:cNvGrpSpPr/>
            <p:nvPr/>
          </p:nvGrpSpPr>
          <p:grpSpPr>
            <a:xfrm>
              <a:off x="5574932" y="1935228"/>
              <a:ext cx="1999668" cy="1908347"/>
              <a:chOff x="5574932" y="1935228"/>
              <a:chExt cx="1999668" cy="1908347"/>
            </a:xfrm>
          </p:grpSpPr>
          <p:sp>
            <p:nvSpPr>
              <p:cNvPr id="48" name="Freeform 59">
                <a:extLst>
                  <a:ext uri="{FF2B5EF4-FFF2-40B4-BE49-F238E27FC236}">
                    <a16:creationId xmlns:a16="http://schemas.microsoft.com/office/drawing/2014/main" id="{D73BF0A3-2BD6-4B43-BA0B-88A2C3240CF1}"/>
                  </a:ext>
                </a:extLst>
              </p:cNvPr>
              <p:cNvSpPr/>
              <p:nvPr/>
            </p:nvSpPr>
            <p:spPr bwMode="auto">
              <a:xfrm>
                <a:off x="5574932" y="1935228"/>
                <a:ext cx="1999668" cy="1908347"/>
              </a:xfrm>
              <a:custGeom>
                <a:avLst/>
                <a:gdLst>
                  <a:gd name="T0" fmla="*/ 604 w 629"/>
                  <a:gd name="T1" fmla="*/ 308 h 600"/>
                  <a:gd name="T2" fmla="*/ 602 w 629"/>
                  <a:gd name="T3" fmla="*/ 158 h 600"/>
                  <a:gd name="T4" fmla="*/ 550 w 629"/>
                  <a:gd name="T5" fmla="*/ 69 h 600"/>
                  <a:gd name="T6" fmla="*/ 430 w 629"/>
                  <a:gd name="T7" fmla="*/ 0 h 600"/>
                  <a:gd name="T8" fmla="*/ 0 w 629"/>
                  <a:gd name="T9" fmla="*/ 0 h 600"/>
                  <a:gd name="T10" fmla="*/ 131 w 629"/>
                  <a:gd name="T11" fmla="*/ 73 h 600"/>
                  <a:gd name="T12" fmla="*/ 436 w 629"/>
                  <a:gd name="T13" fmla="*/ 600 h 600"/>
                  <a:gd name="T14" fmla="*/ 604 w 629"/>
                  <a:gd name="T15" fmla="*/ 308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9" h="600">
                    <a:moveTo>
                      <a:pt x="604" y="308"/>
                    </a:moveTo>
                    <a:cubicBezTo>
                      <a:pt x="628" y="262"/>
                      <a:pt x="629" y="206"/>
                      <a:pt x="602" y="158"/>
                    </a:cubicBezTo>
                    <a:cubicBezTo>
                      <a:pt x="550" y="69"/>
                      <a:pt x="550" y="69"/>
                      <a:pt x="550" y="69"/>
                    </a:cubicBezTo>
                    <a:cubicBezTo>
                      <a:pt x="528" y="31"/>
                      <a:pt x="474" y="0"/>
                      <a:pt x="4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0"/>
                      <a:pt x="104" y="29"/>
                      <a:pt x="131" y="73"/>
                    </a:cubicBezTo>
                    <a:cubicBezTo>
                      <a:pt x="436" y="600"/>
                      <a:pt x="436" y="600"/>
                      <a:pt x="436" y="600"/>
                    </a:cubicBezTo>
                    <a:cubicBezTo>
                      <a:pt x="604" y="308"/>
                      <a:pt x="604" y="308"/>
                      <a:pt x="604" y="308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ea typeface="华文细黑" panose="02010600040101010101" pitchFamily="2" charset="-122"/>
                </a:endParaRPr>
              </a:p>
            </p:txBody>
          </p:sp>
          <p:sp>
            <p:nvSpPr>
              <p:cNvPr id="49" name="Freeform 60">
                <a:extLst>
                  <a:ext uri="{FF2B5EF4-FFF2-40B4-BE49-F238E27FC236}">
                    <a16:creationId xmlns:a16="http://schemas.microsoft.com/office/drawing/2014/main" id="{2E0A6740-A7E6-8749-B986-676E83647D81}"/>
                  </a:ext>
                </a:extLst>
              </p:cNvPr>
              <p:cNvSpPr/>
              <p:nvPr/>
            </p:nvSpPr>
            <p:spPr bwMode="auto">
              <a:xfrm>
                <a:off x="6856115" y="2914246"/>
                <a:ext cx="639249" cy="929328"/>
              </a:xfrm>
              <a:custGeom>
                <a:avLst/>
                <a:gdLst>
                  <a:gd name="T0" fmla="*/ 476 w 476"/>
                  <a:gd name="T1" fmla="*/ 0 h 692"/>
                  <a:gd name="T2" fmla="*/ 0 w 476"/>
                  <a:gd name="T3" fmla="*/ 559 h 692"/>
                  <a:gd name="T4" fmla="*/ 78 w 476"/>
                  <a:gd name="T5" fmla="*/ 692 h 692"/>
                  <a:gd name="T6" fmla="*/ 476 w 476"/>
                  <a:gd name="T7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6" h="692">
                    <a:moveTo>
                      <a:pt x="476" y="0"/>
                    </a:moveTo>
                    <a:lnTo>
                      <a:pt x="0" y="559"/>
                    </a:lnTo>
                    <a:lnTo>
                      <a:pt x="78" y="692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39" name="Group 51">
              <a:extLst>
                <a:ext uri="{FF2B5EF4-FFF2-40B4-BE49-F238E27FC236}">
                  <a16:creationId xmlns:a16="http://schemas.microsoft.com/office/drawing/2014/main" id="{63D24E72-CC5E-BF44-AB2F-2AE6EEEC8545}"/>
                </a:ext>
              </a:extLst>
            </p:cNvPr>
            <p:cNvGrpSpPr/>
            <p:nvPr/>
          </p:nvGrpSpPr>
          <p:grpSpPr>
            <a:xfrm>
              <a:off x="6528433" y="2437495"/>
              <a:ext cx="1713617" cy="2156795"/>
              <a:chOff x="6528433" y="2437495"/>
              <a:chExt cx="1713617" cy="2156795"/>
            </a:xfrm>
          </p:grpSpPr>
          <p:sp>
            <p:nvSpPr>
              <p:cNvPr id="46" name="Freeform 53">
                <a:extLst>
                  <a:ext uri="{FF2B5EF4-FFF2-40B4-BE49-F238E27FC236}">
                    <a16:creationId xmlns:a16="http://schemas.microsoft.com/office/drawing/2014/main" id="{E7549609-EFA9-C245-ABAC-C96449668BC5}"/>
                  </a:ext>
                </a:extLst>
              </p:cNvPr>
              <p:cNvSpPr/>
              <p:nvPr/>
            </p:nvSpPr>
            <p:spPr bwMode="auto">
              <a:xfrm>
                <a:off x="6528433" y="2437495"/>
                <a:ext cx="1713617" cy="2156794"/>
              </a:xfrm>
              <a:custGeom>
                <a:avLst/>
                <a:gdLst>
                  <a:gd name="T0" fmla="*/ 337 w 539"/>
                  <a:gd name="T1" fmla="*/ 678 h 678"/>
                  <a:gd name="T2" fmla="*/ 466 w 539"/>
                  <a:gd name="T3" fmla="*/ 600 h 678"/>
                  <a:gd name="T4" fmla="*/ 517 w 539"/>
                  <a:gd name="T5" fmla="*/ 511 h 678"/>
                  <a:gd name="T6" fmla="*/ 517 w 539"/>
                  <a:gd name="T7" fmla="*/ 373 h 678"/>
                  <a:gd name="T8" fmla="*/ 302 w 539"/>
                  <a:gd name="T9" fmla="*/ 0 h 678"/>
                  <a:gd name="T10" fmla="*/ 304 w 539"/>
                  <a:gd name="T11" fmla="*/ 150 h 678"/>
                  <a:gd name="T12" fmla="*/ 0 w 539"/>
                  <a:gd name="T13" fmla="*/ 678 h 678"/>
                  <a:gd name="T14" fmla="*/ 337 w 539"/>
                  <a:gd name="T15" fmla="*/ 678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9" h="678">
                    <a:moveTo>
                      <a:pt x="337" y="678"/>
                    </a:moveTo>
                    <a:cubicBezTo>
                      <a:pt x="389" y="676"/>
                      <a:pt x="438" y="648"/>
                      <a:pt x="466" y="600"/>
                    </a:cubicBezTo>
                    <a:cubicBezTo>
                      <a:pt x="517" y="511"/>
                      <a:pt x="517" y="511"/>
                      <a:pt x="517" y="511"/>
                    </a:cubicBezTo>
                    <a:cubicBezTo>
                      <a:pt x="539" y="473"/>
                      <a:pt x="539" y="411"/>
                      <a:pt x="517" y="373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29" y="48"/>
                      <a:pt x="328" y="104"/>
                      <a:pt x="304" y="150"/>
                    </a:cubicBezTo>
                    <a:cubicBezTo>
                      <a:pt x="0" y="678"/>
                      <a:pt x="0" y="678"/>
                      <a:pt x="0" y="678"/>
                    </a:cubicBezTo>
                    <a:cubicBezTo>
                      <a:pt x="337" y="678"/>
                      <a:pt x="337" y="678"/>
                      <a:pt x="337" y="678"/>
                    </a:cubicBezTo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accent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6" tIns="45713" rIns="91426" bIns="45713" anchor="ctr"/>
              <a:lstStyle/>
              <a:p>
                <a:pPr defTabSz="913765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en-US" sz="2000" b="1">
                  <a:solidFill>
                    <a:prstClr val="white"/>
                  </a:solidFill>
                  <a:latin typeface="DIN Mittelschrift Std" pitchFamily="50" charset="0"/>
                  <a:ea typeface="华文细黑" panose="02010600040101010101" pitchFamily="2" charset="-122"/>
                </a:endParaRPr>
              </a:p>
            </p:txBody>
          </p:sp>
          <p:sp>
            <p:nvSpPr>
              <p:cNvPr id="47" name="Freeform 54">
                <a:extLst>
                  <a:ext uri="{FF2B5EF4-FFF2-40B4-BE49-F238E27FC236}">
                    <a16:creationId xmlns:a16="http://schemas.microsoft.com/office/drawing/2014/main" id="{2E831623-0FFE-D84D-93A4-32D1949490E3}"/>
                  </a:ext>
                </a:extLst>
              </p:cNvPr>
              <p:cNvSpPr/>
              <p:nvPr/>
            </p:nvSpPr>
            <p:spPr bwMode="auto">
              <a:xfrm>
                <a:off x="6528433" y="4412990"/>
                <a:ext cx="1071682" cy="181300"/>
              </a:xfrm>
              <a:custGeom>
                <a:avLst/>
                <a:gdLst>
                  <a:gd name="T0" fmla="*/ 76 w 798"/>
                  <a:gd name="T1" fmla="*/ 0 h 135"/>
                  <a:gd name="T2" fmla="*/ 0 w 798"/>
                  <a:gd name="T3" fmla="*/ 135 h 135"/>
                  <a:gd name="T4" fmla="*/ 798 w 798"/>
                  <a:gd name="T5" fmla="*/ 135 h 135"/>
                  <a:gd name="T6" fmla="*/ 76 w 798"/>
                  <a:gd name="T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8" h="135">
                    <a:moveTo>
                      <a:pt x="76" y="0"/>
                    </a:moveTo>
                    <a:lnTo>
                      <a:pt x="0" y="135"/>
                    </a:lnTo>
                    <a:lnTo>
                      <a:pt x="798" y="135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prstClr val="black"/>
                  </a:solidFill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40" name="Shape 222">
              <a:extLst>
                <a:ext uri="{FF2B5EF4-FFF2-40B4-BE49-F238E27FC236}">
                  <a16:creationId xmlns:a16="http://schemas.microsoft.com/office/drawing/2014/main" id="{80F4CA2A-AC77-254F-86AF-6EE2BAD0931C}"/>
                </a:ext>
              </a:extLst>
            </p:cNvPr>
            <p:cNvSpPr/>
            <p:nvPr/>
          </p:nvSpPr>
          <p:spPr>
            <a:xfrm>
              <a:off x="4445538" y="3585006"/>
              <a:ext cx="328470" cy="412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6565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>
                <a:solidFill>
                  <a:srgbClr val="000000"/>
                </a:solidFill>
                <a:latin typeface="Helvetica"/>
                <a:ea typeface="华文细黑" panose="02010600040101010101" pitchFamily="2" charset="-122"/>
                <a:cs typeface="Helvetica"/>
                <a:sym typeface="Helvetica"/>
              </a:endParaRPr>
            </a:p>
          </p:txBody>
        </p:sp>
        <p:grpSp>
          <p:nvGrpSpPr>
            <p:cNvPr id="41" name="Group 83">
              <a:extLst>
                <a:ext uri="{FF2B5EF4-FFF2-40B4-BE49-F238E27FC236}">
                  <a16:creationId xmlns:a16="http://schemas.microsoft.com/office/drawing/2014/main" id="{BAFDFCB9-20AE-CB4A-AEFF-3659C6A46483}"/>
                </a:ext>
              </a:extLst>
            </p:cNvPr>
            <p:cNvGrpSpPr/>
            <p:nvPr/>
          </p:nvGrpSpPr>
          <p:grpSpPr>
            <a:xfrm>
              <a:off x="5051424" y="2328257"/>
              <a:ext cx="612143" cy="429803"/>
              <a:chOff x="7350125" y="1003300"/>
              <a:chExt cx="522288" cy="366713"/>
            </a:xfrm>
            <a:solidFill>
              <a:schemeClr val="bg1"/>
            </a:solidFill>
          </p:grpSpPr>
          <p:sp>
            <p:nvSpPr>
              <p:cNvPr id="44" name="Freeform 21">
                <a:extLst>
                  <a:ext uri="{FF2B5EF4-FFF2-40B4-BE49-F238E27FC236}">
                    <a16:creationId xmlns:a16="http://schemas.microsoft.com/office/drawing/2014/main" id="{ED6F8323-FB7D-7F4D-8CAE-A121E4B786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50125" y="1003300"/>
                <a:ext cx="373063" cy="366713"/>
              </a:xfrm>
              <a:custGeom>
                <a:avLst/>
                <a:gdLst>
                  <a:gd name="T0" fmla="*/ 85 w 99"/>
                  <a:gd name="T1" fmla="*/ 60 h 97"/>
                  <a:gd name="T2" fmla="*/ 99 w 99"/>
                  <a:gd name="T3" fmla="*/ 54 h 97"/>
                  <a:gd name="T4" fmla="*/ 99 w 99"/>
                  <a:gd name="T5" fmla="*/ 43 h 97"/>
                  <a:gd name="T6" fmla="*/ 85 w 99"/>
                  <a:gd name="T7" fmla="*/ 38 h 97"/>
                  <a:gd name="T8" fmla="*/ 83 w 99"/>
                  <a:gd name="T9" fmla="*/ 32 h 97"/>
                  <a:gd name="T10" fmla="*/ 88 w 99"/>
                  <a:gd name="T11" fmla="*/ 18 h 97"/>
                  <a:gd name="T12" fmla="*/ 81 w 99"/>
                  <a:gd name="T13" fmla="*/ 11 h 97"/>
                  <a:gd name="T14" fmla="*/ 67 w 99"/>
                  <a:gd name="T15" fmla="*/ 16 h 97"/>
                  <a:gd name="T16" fmla="*/ 61 w 99"/>
                  <a:gd name="T17" fmla="*/ 14 h 97"/>
                  <a:gd name="T18" fmla="*/ 55 w 99"/>
                  <a:gd name="T19" fmla="*/ 0 h 97"/>
                  <a:gd name="T20" fmla="*/ 44 w 99"/>
                  <a:gd name="T21" fmla="*/ 0 h 97"/>
                  <a:gd name="T22" fmla="*/ 38 w 99"/>
                  <a:gd name="T23" fmla="*/ 14 h 97"/>
                  <a:gd name="T24" fmla="*/ 32 w 99"/>
                  <a:gd name="T25" fmla="*/ 16 h 97"/>
                  <a:gd name="T26" fmla="*/ 18 w 99"/>
                  <a:gd name="T27" fmla="*/ 11 h 97"/>
                  <a:gd name="T28" fmla="*/ 10 w 99"/>
                  <a:gd name="T29" fmla="*/ 18 h 97"/>
                  <a:gd name="T30" fmla="*/ 16 w 99"/>
                  <a:gd name="T31" fmla="*/ 32 h 97"/>
                  <a:gd name="T32" fmla="*/ 14 w 99"/>
                  <a:gd name="T33" fmla="*/ 38 h 97"/>
                  <a:gd name="T34" fmla="*/ 0 w 99"/>
                  <a:gd name="T35" fmla="*/ 44 h 97"/>
                  <a:gd name="T36" fmla="*/ 0 w 99"/>
                  <a:gd name="T37" fmla="*/ 54 h 97"/>
                  <a:gd name="T38" fmla="*/ 14 w 99"/>
                  <a:gd name="T39" fmla="*/ 60 h 97"/>
                  <a:gd name="T40" fmla="*/ 16 w 99"/>
                  <a:gd name="T41" fmla="*/ 66 h 97"/>
                  <a:gd name="T42" fmla="*/ 11 w 99"/>
                  <a:gd name="T43" fmla="*/ 79 h 97"/>
                  <a:gd name="T44" fmla="*/ 18 w 99"/>
                  <a:gd name="T45" fmla="*/ 87 h 97"/>
                  <a:gd name="T46" fmla="*/ 32 w 99"/>
                  <a:gd name="T47" fmla="*/ 82 h 97"/>
                  <a:gd name="T48" fmla="*/ 38 w 99"/>
                  <a:gd name="T49" fmla="*/ 84 h 97"/>
                  <a:gd name="T50" fmla="*/ 44 w 99"/>
                  <a:gd name="T51" fmla="*/ 97 h 97"/>
                  <a:gd name="T52" fmla="*/ 55 w 99"/>
                  <a:gd name="T53" fmla="*/ 97 h 97"/>
                  <a:gd name="T54" fmla="*/ 61 w 99"/>
                  <a:gd name="T55" fmla="*/ 84 h 97"/>
                  <a:gd name="T56" fmla="*/ 67 w 99"/>
                  <a:gd name="T57" fmla="*/ 81 h 97"/>
                  <a:gd name="T58" fmla="*/ 81 w 99"/>
                  <a:gd name="T59" fmla="*/ 87 h 97"/>
                  <a:gd name="T60" fmla="*/ 89 w 99"/>
                  <a:gd name="T61" fmla="*/ 79 h 97"/>
                  <a:gd name="T62" fmla="*/ 83 w 99"/>
                  <a:gd name="T63" fmla="*/ 66 h 97"/>
                  <a:gd name="T64" fmla="*/ 85 w 99"/>
                  <a:gd name="T65" fmla="*/ 60 h 97"/>
                  <a:gd name="T66" fmla="*/ 49 w 99"/>
                  <a:gd name="T67" fmla="*/ 64 h 97"/>
                  <a:gd name="T68" fmla="*/ 34 w 99"/>
                  <a:gd name="T69" fmla="*/ 49 h 97"/>
                  <a:gd name="T70" fmla="*/ 49 w 99"/>
                  <a:gd name="T71" fmla="*/ 33 h 97"/>
                  <a:gd name="T72" fmla="*/ 65 w 99"/>
                  <a:gd name="T73" fmla="*/ 49 h 97"/>
                  <a:gd name="T74" fmla="*/ 49 w 99"/>
                  <a:gd name="T75" fmla="*/ 6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9" h="97">
                    <a:moveTo>
                      <a:pt x="85" y="60"/>
                    </a:moveTo>
                    <a:cubicBezTo>
                      <a:pt x="85" y="60"/>
                      <a:pt x="99" y="55"/>
                      <a:pt x="99" y="54"/>
                    </a:cubicBezTo>
                    <a:cubicBezTo>
                      <a:pt x="99" y="43"/>
                      <a:pt x="99" y="43"/>
                      <a:pt x="99" y="43"/>
                    </a:cubicBezTo>
                    <a:cubicBezTo>
                      <a:pt x="99" y="42"/>
                      <a:pt x="85" y="38"/>
                      <a:pt x="85" y="38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9" y="19"/>
                      <a:pt x="88" y="18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0"/>
                      <a:pt x="67" y="16"/>
                      <a:pt x="67" y="16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4"/>
                      <a:pt x="55" y="0"/>
                      <a:pt x="55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38" y="14"/>
                      <a:pt x="38" y="1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19" y="10"/>
                      <a:pt x="18" y="11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9"/>
                      <a:pt x="16" y="32"/>
                      <a:pt x="16" y="32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0" y="43"/>
                      <a:pt x="0" y="4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5"/>
                      <a:pt x="14" y="60"/>
                      <a:pt x="14" y="60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6" y="66"/>
                      <a:pt x="10" y="79"/>
                      <a:pt x="11" y="79"/>
                    </a:cubicBezTo>
                    <a:cubicBezTo>
                      <a:pt x="18" y="87"/>
                      <a:pt x="18" y="87"/>
                      <a:pt x="18" y="87"/>
                    </a:cubicBezTo>
                    <a:cubicBezTo>
                      <a:pt x="19" y="88"/>
                      <a:pt x="32" y="82"/>
                      <a:pt x="32" y="82"/>
                    </a:cubicBezTo>
                    <a:cubicBezTo>
                      <a:pt x="38" y="84"/>
                      <a:pt x="38" y="84"/>
                      <a:pt x="38" y="84"/>
                    </a:cubicBezTo>
                    <a:cubicBezTo>
                      <a:pt x="38" y="84"/>
                      <a:pt x="44" y="97"/>
                      <a:pt x="44" y="97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6" y="97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80" y="87"/>
                      <a:pt x="81" y="87"/>
                    </a:cubicBezTo>
                    <a:cubicBezTo>
                      <a:pt x="89" y="79"/>
                      <a:pt x="89" y="79"/>
                      <a:pt x="89" y="79"/>
                    </a:cubicBezTo>
                    <a:cubicBezTo>
                      <a:pt x="89" y="79"/>
                      <a:pt x="83" y="66"/>
                      <a:pt x="83" y="66"/>
                    </a:cubicBezTo>
                    <a:lnTo>
                      <a:pt x="85" y="60"/>
                    </a:lnTo>
                    <a:close/>
                    <a:moveTo>
                      <a:pt x="49" y="64"/>
                    </a:moveTo>
                    <a:cubicBezTo>
                      <a:pt x="41" y="64"/>
                      <a:pt x="34" y="57"/>
                      <a:pt x="34" y="49"/>
                    </a:cubicBezTo>
                    <a:cubicBezTo>
                      <a:pt x="34" y="40"/>
                      <a:pt x="41" y="33"/>
                      <a:pt x="49" y="33"/>
                    </a:cubicBezTo>
                    <a:cubicBezTo>
                      <a:pt x="58" y="33"/>
                      <a:pt x="65" y="40"/>
                      <a:pt x="65" y="49"/>
                    </a:cubicBezTo>
                    <a:cubicBezTo>
                      <a:pt x="65" y="57"/>
                      <a:pt x="58" y="64"/>
                      <a:pt x="49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prstClr val="black"/>
                  </a:solidFill>
                  <a:ea typeface="华文细黑" panose="02010600040101010101" pitchFamily="2" charset="-122"/>
                </a:endParaRPr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99A164CF-355C-C443-B874-368AFA5906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99375" y="1189038"/>
                <a:ext cx="173038" cy="176213"/>
              </a:xfrm>
              <a:custGeom>
                <a:avLst/>
                <a:gdLst>
                  <a:gd name="T0" fmla="*/ 41 w 46"/>
                  <a:gd name="T1" fmla="*/ 22 h 47"/>
                  <a:gd name="T2" fmla="*/ 40 w 46"/>
                  <a:gd name="T3" fmla="*/ 19 h 47"/>
                  <a:gd name="T4" fmla="*/ 44 w 46"/>
                  <a:gd name="T5" fmla="*/ 13 h 47"/>
                  <a:gd name="T6" fmla="*/ 42 w 46"/>
                  <a:gd name="T7" fmla="*/ 9 h 47"/>
                  <a:gd name="T8" fmla="*/ 35 w 46"/>
                  <a:gd name="T9" fmla="*/ 10 h 47"/>
                  <a:gd name="T10" fmla="*/ 32 w 46"/>
                  <a:gd name="T11" fmla="*/ 8 h 47"/>
                  <a:gd name="T12" fmla="*/ 31 w 46"/>
                  <a:gd name="T13" fmla="*/ 1 h 47"/>
                  <a:gd name="T14" fmla="*/ 26 w 46"/>
                  <a:gd name="T15" fmla="*/ 0 h 47"/>
                  <a:gd name="T16" fmla="*/ 22 w 46"/>
                  <a:gd name="T17" fmla="*/ 5 h 47"/>
                  <a:gd name="T18" fmla="*/ 19 w 46"/>
                  <a:gd name="T19" fmla="*/ 6 h 47"/>
                  <a:gd name="T20" fmla="*/ 13 w 46"/>
                  <a:gd name="T21" fmla="*/ 2 h 47"/>
                  <a:gd name="T22" fmla="*/ 9 w 46"/>
                  <a:gd name="T23" fmla="*/ 5 h 47"/>
                  <a:gd name="T24" fmla="*/ 10 w 46"/>
                  <a:gd name="T25" fmla="*/ 12 h 47"/>
                  <a:gd name="T26" fmla="*/ 8 w 46"/>
                  <a:gd name="T27" fmla="*/ 14 h 47"/>
                  <a:gd name="T28" fmla="*/ 1 w 46"/>
                  <a:gd name="T29" fmla="*/ 15 h 47"/>
                  <a:gd name="T30" fmla="*/ 0 w 46"/>
                  <a:gd name="T31" fmla="*/ 20 h 47"/>
                  <a:gd name="T32" fmla="*/ 6 w 46"/>
                  <a:gd name="T33" fmla="*/ 25 h 47"/>
                  <a:gd name="T34" fmla="*/ 6 w 46"/>
                  <a:gd name="T35" fmla="*/ 28 h 47"/>
                  <a:gd name="T36" fmla="*/ 2 w 46"/>
                  <a:gd name="T37" fmla="*/ 34 h 47"/>
                  <a:gd name="T38" fmla="*/ 5 w 46"/>
                  <a:gd name="T39" fmla="*/ 38 h 47"/>
                  <a:gd name="T40" fmla="*/ 11 w 46"/>
                  <a:gd name="T41" fmla="*/ 37 h 47"/>
                  <a:gd name="T42" fmla="*/ 14 w 46"/>
                  <a:gd name="T43" fmla="*/ 39 h 47"/>
                  <a:gd name="T44" fmla="*/ 15 w 46"/>
                  <a:gd name="T45" fmla="*/ 46 h 47"/>
                  <a:gd name="T46" fmla="*/ 20 w 46"/>
                  <a:gd name="T47" fmla="*/ 47 h 47"/>
                  <a:gd name="T48" fmla="*/ 24 w 46"/>
                  <a:gd name="T49" fmla="*/ 41 h 47"/>
                  <a:gd name="T50" fmla="*/ 27 w 46"/>
                  <a:gd name="T51" fmla="*/ 41 h 47"/>
                  <a:gd name="T52" fmla="*/ 33 w 46"/>
                  <a:gd name="T53" fmla="*/ 45 h 47"/>
                  <a:gd name="T54" fmla="*/ 37 w 46"/>
                  <a:gd name="T55" fmla="*/ 42 h 47"/>
                  <a:gd name="T56" fmla="*/ 36 w 46"/>
                  <a:gd name="T57" fmla="*/ 35 h 47"/>
                  <a:gd name="T58" fmla="*/ 38 w 46"/>
                  <a:gd name="T59" fmla="*/ 33 h 47"/>
                  <a:gd name="T60" fmla="*/ 45 w 46"/>
                  <a:gd name="T61" fmla="*/ 31 h 47"/>
                  <a:gd name="T62" fmla="*/ 46 w 46"/>
                  <a:gd name="T63" fmla="*/ 26 h 47"/>
                  <a:gd name="T64" fmla="*/ 41 w 46"/>
                  <a:gd name="T65" fmla="*/ 22 h 47"/>
                  <a:gd name="T66" fmla="*/ 30 w 46"/>
                  <a:gd name="T67" fmla="*/ 25 h 47"/>
                  <a:gd name="T68" fmla="*/ 21 w 46"/>
                  <a:gd name="T69" fmla="*/ 31 h 47"/>
                  <a:gd name="T70" fmla="*/ 16 w 46"/>
                  <a:gd name="T71" fmla="*/ 22 h 47"/>
                  <a:gd name="T72" fmla="*/ 25 w 46"/>
                  <a:gd name="T73" fmla="*/ 16 h 47"/>
                  <a:gd name="T74" fmla="*/ 30 w 46"/>
                  <a:gd name="T75" fmla="*/ 2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47">
                    <a:moveTo>
                      <a:pt x="41" y="22"/>
                    </a:moveTo>
                    <a:cubicBezTo>
                      <a:pt x="40" y="19"/>
                      <a:pt x="40" y="19"/>
                      <a:pt x="40" y="19"/>
                    </a:cubicBezTo>
                    <a:cubicBezTo>
                      <a:pt x="40" y="19"/>
                      <a:pt x="44" y="13"/>
                      <a:pt x="44" y="13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1" y="8"/>
                      <a:pt x="35" y="10"/>
                      <a:pt x="35" y="1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1"/>
                      <a:pt x="31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2" y="5"/>
                      <a:pt x="22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4" y="2"/>
                      <a:pt x="13" y="2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12"/>
                      <a:pt x="10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1" y="15"/>
                      <a:pt x="1" y="1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6" y="25"/>
                      <a:pt x="6" y="25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2" y="33"/>
                      <a:pt x="2" y="34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11" y="37"/>
                      <a:pt x="11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5" y="46"/>
                      <a:pt x="15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7"/>
                      <a:pt x="24" y="41"/>
                      <a:pt x="24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33" y="45"/>
                      <a:pt x="33" y="45"/>
                    </a:cubicBezTo>
                    <a:cubicBezTo>
                      <a:pt x="37" y="42"/>
                      <a:pt x="37" y="42"/>
                      <a:pt x="37" y="42"/>
                    </a:cubicBezTo>
                    <a:cubicBezTo>
                      <a:pt x="38" y="42"/>
                      <a:pt x="36" y="35"/>
                      <a:pt x="36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45" y="32"/>
                      <a:pt x="45" y="31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1" y="22"/>
                      <a:pt x="41" y="22"/>
                    </a:cubicBezTo>
                    <a:close/>
                    <a:moveTo>
                      <a:pt x="30" y="25"/>
                    </a:moveTo>
                    <a:cubicBezTo>
                      <a:pt x="29" y="29"/>
                      <a:pt x="25" y="32"/>
                      <a:pt x="21" y="31"/>
                    </a:cubicBezTo>
                    <a:cubicBezTo>
                      <a:pt x="17" y="30"/>
                      <a:pt x="15" y="26"/>
                      <a:pt x="16" y="22"/>
                    </a:cubicBezTo>
                    <a:cubicBezTo>
                      <a:pt x="17" y="18"/>
                      <a:pt x="21" y="15"/>
                      <a:pt x="25" y="16"/>
                    </a:cubicBezTo>
                    <a:cubicBezTo>
                      <a:pt x="29" y="17"/>
                      <a:pt x="31" y="21"/>
                      <a:pt x="3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solidFill>
                    <a:prstClr val="black"/>
                  </a:solidFill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42" name="Freeform 71">
              <a:extLst>
                <a:ext uri="{FF2B5EF4-FFF2-40B4-BE49-F238E27FC236}">
                  <a16:creationId xmlns:a16="http://schemas.microsoft.com/office/drawing/2014/main" id="{B247157A-6509-B043-9DC5-815902C19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0765" y="2349305"/>
              <a:ext cx="252470" cy="383135"/>
            </a:xfrm>
            <a:custGeom>
              <a:avLst/>
              <a:gdLst>
                <a:gd name="T0" fmla="*/ 13 w 48"/>
                <a:gd name="T1" fmla="*/ 59 h 73"/>
                <a:gd name="T2" fmla="*/ 36 w 48"/>
                <a:gd name="T3" fmla="*/ 59 h 73"/>
                <a:gd name="T4" fmla="*/ 36 w 48"/>
                <a:gd name="T5" fmla="*/ 59 h 73"/>
                <a:gd name="T6" fmla="*/ 37 w 48"/>
                <a:gd name="T7" fmla="*/ 59 h 73"/>
                <a:gd name="T8" fmla="*/ 38 w 48"/>
                <a:gd name="T9" fmla="*/ 57 h 73"/>
                <a:gd name="T10" fmla="*/ 24 w 48"/>
                <a:gd name="T11" fmla="*/ 41 h 73"/>
                <a:gd name="T12" fmla="*/ 11 w 48"/>
                <a:gd name="T13" fmla="*/ 57 h 73"/>
                <a:gd name="T14" fmla="*/ 11 w 48"/>
                <a:gd name="T15" fmla="*/ 59 h 73"/>
                <a:gd name="T16" fmla="*/ 13 w 48"/>
                <a:gd name="T17" fmla="*/ 59 h 73"/>
                <a:gd name="T18" fmla="*/ 13 w 48"/>
                <a:gd name="T19" fmla="*/ 59 h 73"/>
                <a:gd name="T20" fmla="*/ 44 w 48"/>
                <a:gd name="T21" fmla="*/ 11 h 73"/>
                <a:gd name="T22" fmla="*/ 48 w 48"/>
                <a:gd name="T23" fmla="*/ 7 h 73"/>
                <a:gd name="T24" fmla="*/ 48 w 48"/>
                <a:gd name="T25" fmla="*/ 5 h 73"/>
                <a:gd name="T26" fmla="*/ 44 w 48"/>
                <a:gd name="T27" fmla="*/ 0 h 73"/>
                <a:gd name="T28" fmla="*/ 5 w 48"/>
                <a:gd name="T29" fmla="*/ 0 h 73"/>
                <a:gd name="T30" fmla="*/ 0 w 48"/>
                <a:gd name="T31" fmla="*/ 5 h 73"/>
                <a:gd name="T32" fmla="*/ 0 w 48"/>
                <a:gd name="T33" fmla="*/ 7 h 73"/>
                <a:gd name="T34" fmla="*/ 4 w 48"/>
                <a:gd name="T35" fmla="*/ 11 h 73"/>
                <a:gd name="T36" fmla="*/ 44 w 48"/>
                <a:gd name="T37" fmla="*/ 11 h 73"/>
                <a:gd name="T38" fmla="*/ 40 w 48"/>
                <a:gd name="T39" fmla="*/ 13 h 73"/>
                <a:gd name="T40" fmla="*/ 44 w 48"/>
                <a:gd name="T41" fmla="*/ 13 h 73"/>
                <a:gd name="T42" fmla="*/ 31 w 48"/>
                <a:gd name="T43" fmla="*/ 36 h 73"/>
                <a:gd name="T44" fmla="*/ 44 w 48"/>
                <a:gd name="T45" fmla="*/ 59 h 73"/>
                <a:gd name="T46" fmla="*/ 40 w 48"/>
                <a:gd name="T47" fmla="*/ 59 h 73"/>
                <a:gd name="T48" fmla="*/ 26 w 48"/>
                <a:gd name="T49" fmla="*/ 38 h 73"/>
                <a:gd name="T50" fmla="*/ 25 w 48"/>
                <a:gd name="T51" fmla="*/ 36 h 73"/>
                <a:gd name="T52" fmla="*/ 26 w 48"/>
                <a:gd name="T53" fmla="*/ 35 h 73"/>
                <a:gd name="T54" fmla="*/ 26 w 48"/>
                <a:gd name="T55" fmla="*/ 35 h 73"/>
                <a:gd name="T56" fmla="*/ 40 w 48"/>
                <a:gd name="T57" fmla="*/ 13 h 73"/>
                <a:gd name="T58" fmla="*/ 4 w 48"/>
                <a:gd name="T59" fmla="*/ 61 h 73"/>
                <a:gd name="T60" fmla="*/ 0 w 48"/>
                <a:gd name="T61" fmla="*/ 66 h 73"/>
                <a:gd name="T62" fmla="*/ 0 w 48"/>
                <a:gd name="T63" fmla="*/ 68 h 73"/>
                <a:gd name="T64" fmla="*/ 5 w 48"/>
                <a:gd name="T65" fmla="*/ 73 h 73"/>
                <a:gd name="T66" fmla="*/ 44 w 48"/>
                <a:gd name="T67" fmla="*/ 73 h 73"/>
                <a:gd name="T68" fmla="*/ 48 w 48"/>
                <a:gd name="T69" fmla="*/ 68 h 73"/>
                <a:gd name="T70" fmla="*/ 48 w 48"/>
                <a:gd name="T71" fmla="*/ 66 h 73"/>
                <a:gd name="T72" fmla="*/ 44 w 48"/>
                <a:gd name="T73" fmla="*/ 61 h 73"/>
                <a:gd name="T74" fmla="*/ 4 w 48"/>
                <a:gd name="T75" fmla="*/ 61 h 73"/>
                <a:gd name="T76" fmla="*/ 8 w 48"/>
                <a:gd name="T77" fmla="*/ 59 h 73"/>
                <a:gd name="T78" fmla="*/ 4 w 48"/>
                <a:gd name="T79" fmla="*/ 59 h 73"/>
                <a:gd name="T80" fmla="*/ 18 w 48"/>
                <a:gd name="T81" fmla="*/ 36 h 73"/>
                <a:gd name="T82" fmla="*/ 4 w 48"/>
                <a:gd name="T83" fmla="*/ 13 h 73"/>
                <a:gd name="T84" fmla="*/ 8 w 48"/>
                <a:gd name="T85" fmla="*/ 13 h 73"/>
                <a:gd name="T86" fmla="*/ 22 w 48"/>
                <a:gd name="T87" fmla="*/ 35 h 73"/>
                <a:gd name="T88" fmla="*/ 24 w 48"/>
                <a:gd name="T89" fmla="*/ 37 h 73"/>
                <a:gd name="T90" fmla="*/ 22 w 48"/>
                <a:gd name="T91" fmla="*/ 38 h 73"/>
                <a:gd name="T92" fmla="*/ 8 w 48"/>
                <a:gd name="T93" fmla="*/ 5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" h="73">
                  <a:moveTo>
                    <a:pt x="13" y="59"/>
                  </a:move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7" y="59"/>
                    <a:pt x="37" y="59"/>
                  </a:cubicBezTo>
                  <a:cubicBezTo>
                    <a:pt x="38" y="58"/>
                    <a:pt x="38" y="57"/>
                    <a:pt x="38" y="57"/>
                  </a:cubicBezTo>
                  <a:cubicBezTo>
                    <a:pt x="36" y="49"/>
                    <a:pt x="31" y="41"/>
                    <a:pt x="24" y="41"/>
                  </a:cubicBezTo>
                  <a:cubicBezTo>
                    <a:pt x="17" y="41"/>
                    <a:pt x="12" y="49"/>
                    <a:pt x="11" y="57"/>
                  </a:cubicBezTo>
                  <a:cubicBezTo>
                    <a:pt x="11" y="57"/>
                    <a:pt x="11" y="58"/>
                    <a:pt x="11" y="59"/>
                  </a:cubicBezTo>
                  <a:cubicBezTo>
                    <a:pt x="12" y="59"/>
                    <a:pt x="12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44" y="11"/>
                  </a:moveTo>
                  <a:cubicBezTo>
                    <a:pt x="47" y="11"/>
                    <a:pt x="48" y="9"/>
                    <a:pt x="48" y="7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2"/>
                    <a:pt x="46" y="0"/>
                    <a:pt x="4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1"/>
                    <a:pt x="4" y="11"/>
                  </a:cubicBezTo>
                  <a:cubicBezTo>
                    <a:pt x="44" y="11"/>
                    <a:pt x="44" y="11"/>
                    <a:pt x="44" y="11"/>
                  </a:cubicBezTo>
                  <a:close/>
                  <a:moveTo>
                    <a:pt x="40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3" y="22"/>
                    <a:pt x="39" y="31"/>
                    <a:pt x="31" y="36"/>
                  </a:cubicBezTo>
                  <a:cubicBezTo>
                    <a:pt x="39" y="42"/>
                    <a:pt x="43" y="50"/>
                    <a:pt x="44" y="59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39" y="51"/>
                    <a:pt x="35" y="41"/>
                    <a:pt x="26" y="38"/>
                  </a:cubicBezTo>
                  <a:cubicBezTo>
                    <a:pt x="25" y="38"/>
                    <a:pt x="25" y="37"/>
                    <a:pt x="25" y="36"/>
                  </a:cubicBezTo>
                  <a:cubicBezTo>
                    <a:pt x="25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34" y="32"/>
                    <a:pt x="39" y="21"/>
                    <a:pt x="40" y="13"/>
                  </a:cubicBezTo>
                  <a:close/>
                  <a:moveTo>
                    <a:pt x="4" y="61"/>
                  </a:moveTo>
                  <a:cubicBezTo>
                    <a:pt x="2" y="62"/>
                    <a:pt x="0" y="64"/>
                    <a:pt x="0" y="6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2" y="73"/>
                    <a:pt x="5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3"/>
                    <a:pt x="48" y="70"/>
                    <a:pt x="48" y="68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4"/>
                    <a:pt x="47" y="62"/>
                    <a:pt x="44" y="61"/>
                  </a:cubicBezTo>
                  <a:cubicBezTo>
                    <a:pt x="4" y="61"/>
                    <a:pt x="4" y="61"/>
                    <a:pt x="4" y="61"/>
                  </a:cubicBezTo>
                  <a:close/>
                  <a:moveTo>
                    <a:pt x="8" y="59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5" y="50"/>
                    <a:pt x="10" y="42"/>
                    <a:pt x="18" y="36"/>
                  </a:cubicBezTo>
                  <a:cubicBezTo>
                    <a:pt x="10" y="31"/>
                    <a:pt x="5" y="22"/>
                    <a:pt x="4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21"/>
                    <a:pt x="14" y="32"/>
                    <a:pt x="22" y="35"/>
                  </a:cubicBezTo>
                  <a:cubicBezTo>
                    <a:pt x="23" y="35"/>
                    <a:pt x="24" y="36"/>
                    <a:pt x="24" y="37"/>
                  </a:cubicBezTo>
                  <a:cubicBezTo>
                    <a:pt x="23" y="38"/>
                    <a:pt x="23" y="38"/>
                    <a:pt x="22" y="38"/>
                  </a:cubicBezTo>
                  <a:cubicBezTo>
                    <a:pt x="14" y="41"/>
                    <a:pt x="9" y="51"/>
                    <a:pt x="8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43" name="Shape 227">
              <a:extLst>
                <a:ext uri="{FF2B5EF4-FFF2-40B4-BE49-F238E27FC236}">
                  <a16:creationId xmlns:a16="http://schemas.microsoft.com/office/drawing/2014/main" id="{A53F2040-2C31-B049-8D42-768016D5A2E6}"/>
                </a:ext>
              </a:extLst>
            </p:cNvPr>
            <p:cNvSpPr/>
            <p:nvPr/>
          </p:nvSpPr>
          <p:spPr>
            <a:xfrm>
              <a:off x="7351672" y="3651621"/>
              <a:ext cx="433011" cy="461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260" extrusionOk="0">
                  <a:moveTo>
                    <a:pt x="11752" y="11733"/>
                  </a:moveTo>
                  <a:lnTo>
                    <a:pt x="9401" y="11733"/>
                  </a:lnTo>
                  <a:lnTo>
                    <a:pt x="9401" y="5975"/>
                  </a:lnTo>
                  <a:lnTo>
                    <a:pt x="11752" y="5975"/>
                  </a:lnTo>
                  <a:cubicBezTo>
                    <a:pt x="11752" y="5975"/>
                    <a:pt x="11752" y="11733"/>
                    <a:pt x="11752" y="11733"/>
                  </a:cubicBezTo>
                  <a:close/>
                  <a:moveTo>
                    <a:pt x="11752" y="15276"/>
                  </a:moveTo>
                  <a:lnTo>
                    <a:pt x="9401" y="15276"/>
                  </a:lnTo>
                  <a:lnTo>
                    <a:pt x="9401" y="12951"/>
                  </a:lnTo>
                  <a:lnTo>
                    <a:pt x="11752" y="12951"/>
                  </a:lnTo>
                  <a:cubicBezTo>
                    <a:pt x="11752" y="12951"/>
                    <a:pt x="11752" y="15276"/>
                    <a:pt x="11752" y="15276"/>
                  </a:cubicBezTo>
                  <a:close/>
                  <a:moveTo>
                    <a:pt x="20789" y="13227"/>
                  </a:moveTo>
                  <a:lnTo>
                    <a:pt x="18761" y="11523"/>
                  </a:lnTo>
                  <a:cubicBezTo>
                    <a:pt x="18172" y="11029"/>
                    <a:pt x="18172" y="10223"/>
                    <a:pt x="18761" y="9729"/>
                  </a:cubicBezTo>
                  <a:lnTo>
                    <a:pt x="20789" y="8025"/>
                  </a:lnTo>
                  <a:cubicBezTo>
                    <a:pt x="21376" y="7532"/>
                    <a:pt x="21220" y="7072"/>
                    <a:pt x="20441" y="7001"/>
                  </a:cubicBezTo>
                  <a:lnTo>
                    <a:pt x="17751" y="6761"/>
                  </a:lnTo>
                  <a:cubicBezTo>
                    <a:pt x="16971" y="6692"/>
                    <a:pt x="16552" y="6061"/>
                    <a:pt x="16819" y="5360"/>
                  </a:cubicBezTo>
                  <a:lnTo>
                    <a:pt x="18247" y="1615"/>
                  </a:lnTo>
                  <a:cubicBezTo>
                    <a:pt x="18515" y="912"/>
                    <a:pt x="18188" y="656"/>
                    <a:pt x="17520" y="1047"/>
                  </a:cubicBezTo>
                  <a:lnTo>
                    <a:pt x="14346" y="2896"/>
                  </a:lnTo>
                  <a:cubicBezTo>
                    <a:pt x="13678" y="3285"/>
                    <a:pt x="12815" y="3072"/>
                    <a:pt x="12430" y="2423"/>
                  </a:cubicBezTo>
                  <a:lnTo>
                    <a:pt x="11279" y="489"/>
                  </a:lnTo>
                  <a:cubicBezTo>
                    <a:pt x="10893" y="-160"/>
                    <a:pt x="10255" y="-164"/>
                    <a:pt x="9860" y="481"/>
                  </a:cubicBezTo>
                  <a:lnTo>
                    <a:pt x="8793" y="2232"/>
                  </a:lnTo>
                  <a:cubicBezTo>
                    <a:pt x="8398" y="2877"/>
                    <a:pt x="7493" y="3153"/>
                    <a:pt x="6781" y="2844"/>
                  </a:cubicBezTo>
                  <a:lnTo>
                    <a:pt x="4900" y="2031"/>
                  </a:lnTo>
                  <a:cubicBezTo>
                    <a:pt x="4188" y="1723"/>
                    <a:pt x="3639" y="2080"/>
                    <a:pt x="3682" y="2825"/>
                  </a:cubicBezTo>
                  <a:lnTo>
                    <a:pt x="3784" y="4615"/>
                  </a:lnTo>
                  <a:cubicBezTo>
                    <a:pt x="3826" y="5360"/>
                    <a:pt x="3242" y="6128"/>
                    <a:pt x="2486" y="6320"/>
                  </a:cubicBezTo>
                  <a:lnTo>
                    <a:pt x="670" y="6780"/>
                  </a:lnTo>
                  <a:cubicBezTo>
                    <a:pt x="-85" y="6972"/>
                    <a:pt x="-224" y="7532"/>
                    <a:pt x="365" y="8025"/>
                  </a:cubicBezTo>
                  <a:lnTo>
                    <a:pt x="2394" y="9729"/>
                  </a:lnTo>
                  <a:cubicBezTo>
                    <a:pt x="2981" y="10223"/>
                    <a:pt x="2981" y="11029"/>
                    <a:pt x="2394" y="11523"/>
                  </a:cubicBezTo>
                  <a:lnTo>
                    <a:pt x="365" y="13225"/>
                  </a:lnTo>
                  <a:cubicBezTo>
                    <a:pt x="-224" y="13720"/>
                    <a:pt x="-68" y="14196"/>
                    <a:pt x="709" y="14285"/>
                  </a:cubicBezTo>
                  <a:lnTo>
                    <a:pt x="3171" y="14567"/>
                  </a:lnTo>
                  <a:cubicBezTo>
                    <a:pt x="3948" y="14656"/>
                    <a:pt x="4381" y="15309"/>
                    <a:pt x="4133" y="16017"/>
                  </a:cubicBezTo>
                  <a:lnTo>
                    <a:pt x="2869" y="19625"/>
                  </a:lnTo>
                  <a:cubicBezTo>
                    <a:pt x="2622" y="20333"/>
                    <a:pt x="2976" y="20609"/>
                    <a:pt x="3655" y="20240"/>
                  </a:cubicBezTo>
                  <a:lnTo>
                    <a:pt x="6549" y="18661"/>
                  </a:lnTo>
                  <a:cubicBezTo>
                    <a:pt x="7229" y="18291"/>
                    <a:pt x="8143" y="18495"/>
                    <a:pt x="8581" y="19113"/>
                  </a:cubicBezTo>
                  <a:lnTo>
                    <a:pt x="9782" y="20816"/>
                  </a:lnTo>
                  <a:cubicBezTo>
                    <a:pt x="10219" y="21436"/>
                    <a:pt x="10875" y="21403"/>
                    <a:pt x="11240" y="20741"/>
                  </a:cubicBezTo>
                  <a:lnTo>
                    <a:pt x="12297" y="18823"/>
                  </a:lnTo>
                  <a:cubicBezTo>
                    <a:pt x="12660" y="18160"/>
                    <a:pt x="13532" y="17891"/>
                    <a:pt x="14234" y="18221"/>
                  </a:cubicBezTo>
                  <a:lnTo>
                    <a:pt x="16272" y="19181"/>
                  </a:lnTo>
                  <a:cubicBezTo>
                    <a:pt x="16974" y="19511"/>
                    <a:pt x="17514" y="19172"/>
                    <a:pt x="17472" y="18427"/>
                  </a:cubicBezTo>
                  <a:lnTo>
                    <a:pt x="17370" y="16637"/>
                  </a:lnTo>
                  <a:cubicBezTo>
                    <a:pt x="17327" y="15891"/>
                    <a:pt x="17912" y="15124"/>
                    <a:pt x="18668" y="14932"/>
                  </a:cubicBezTo>
                  <a:lnTo>
                    <a:pt x="20482" y="14472"/>
                  </a:lnTo>
                  <a:cubicBezTo>
                    <a:pt x="21239" y="14280"/>
                    <a:pt x="21376" y="13720"/>
                    <a:pt x="20789" y="1322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6565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>
                <a:solidFill>
                  <a:srgbClr val="000000"/>
                </a:solidFill>
                <a:latin typeface="Helvetica"/>
                <a:ea typeface="华文细黑" panose="02010600040101010101" pitchFamily="2" charset="-122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16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53AFAE4-7FCE-2241-BE88-FDEECAC1A5D9}"/>
              </a:ext>
            </a:extLst>
          </p:cNvPr>
          <p:cNvSpPr/>
          <p:nvPr/>
        </p:nvSpPr>
        <p:spPr>
          <a:xfrm>
            <a:off x="0" y="513447"/>
            <a:ext cx="2852928" cy="584539"/>
          </a:xfrm>
          <a:prstGeom prst="rect">
            <a:avLst/>
          </a:prstGeom>
          <a:solidFill>
            <a:srgbClr val="E22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D101D5-2C7F-7D49-9CCF-E3D3ADB2F9DF}"/>
              </a:ext>
            </a:extLst>
          </p:cNvPr>
          <p:cNvSpPr txBox="1"/>
          <p:nvPr/>
        </p:nvSpPr>
        <p:spPr>
          <a:xfrm>
            <a:off x="271536" y="587553"/>
            <a:ext cx="233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功能模块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29EA9C-E62B-1547-8318-F4E47232DAA1}"/>
              </a:ext>
            </a:extLst>
          </p:cNvPr>
          <p:cNvSpPr/>
          <p:nvPr/>
        </p:nvSpPr>
        <p:spPr>
          <a:xfrm>
            <a:off x="1529556" y="5708369"/>
            <a:ext cx="641224" cy="46067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575B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安全管控</a:t>
            </a:r>
          </a:p>
        </p:txBody>
      </p:sp>
      <p:cxnSp>
        <p:nvCxnSpPr>
          <p:cNvPr id="6" name="直接连接符 27">
            <a:extLst>
              <a:ext uri="{FF2B5EF4-FFF2-40B4-BE49-F238E27FC236}">
                <a16:creationId xmlns:a16="http://schemas.microsoft.com/office/drawing/2014/main" id="{C10C9CF0-74ED-874C-98AF-B0F8355C402C}"/>
              </a:ext>
            </a:extLst>
          </p:cNvPr>
          <p:cNvCxnSpPr/>
          <p:nvPr/>
        </p:nvCxnSpPr>
        <p:spPr>
          <a:xfrm>
            <a:off x="4098382" y="5951292"/>
            <a:ext cx="3526101" cy="0"/>
          </a:xfrm>
          <a:prstGeom prst="line">
            <a:avLst/>
          </a:prstGeom>
          <a:ln w="38100">
            <a:gradFill flip="none" rotWithShape="1">
              <a:gsLst>
                <a:gs pos="1000">
                  <a:srgbClr val="2C68FF"/>
                </a:gs>
                <a:gs pos="100000">
                  <a:schemeClr val="accent1">
                    <a:tint val="23500"/>
                    <a:satMod val="160000"/>
                    <a:lumMod val="0"/>
                    <a:lumOff val="10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0FC91D32-9FB4-2F44-9B0D-651DD1F29A26}"/>
              </a:ext>
            </a:extLst>
          </p:cNvPr>
          <p:cNvSpPr/>
          <p:nvPr/>
        </p:nvSpPr>
        <p:spPr>
          <a:xfrm>
            <a:off x="4135812" y="5708369"/>
            <a:ext cx="641224" cy="460677"/>
          </a:xfrm>
          <a:prstGeom prst="rect">
            <a:avLst/>
          </a:prstGeom>
          <a:noFill/>
          <a:ln>
            <a:solidFill>
              <a:srgbClr val="2C68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575B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标签权限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69A9CE-3B7C-8940-B99B-CC120E5B7605}"/>
              </a:ext>
            </a:extLst>
          </p:cNvPr>
          <p:cNvSpPr/>
          <p:nvPr/>
        </p:nvSpPr>
        <p:spPr>
          <a:xfrm>
            <a:off x="5609136" y="5720954"/>
            <a:ext cx="641224" cy="460677"/>
          </a:xfrm>
          <a:prstGeom prst="rect">
            <a:avLst/>
          </a:prstGeom>
          <a:noFill/>
          <a:ln>
            <a:solidFill>
              <a:srgbClr val="2C68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575B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人群权限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6BEEAE7-B0DF-074A-B0DD-36FA5BF72F7B}"/>
              </a:ext>
            </a:extLst>
          </p:cNvPr>
          <p:cNvSpPr/>
          <p:nvPr/>
        </p:nvSpPr>
        <p:spPr>
          <a:xfrm>
            <a:off x="6942655" y="5728520"/>
            <a:ext cx="641224" cy="460677"/>
          </a:xfrm>
          <a:prstGeom prst="rect">
            <a:avLst/>
          </a:prstGeom>
          <a:noFill/>
          <a:ln>
            <a:solidFill>
              <a:srgbClr val="2C68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575B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应用权限</a:t>
            </a:r>
          </a:p>
        </p:txBody>
      </p:sp>
      <p:sp>
        <p:nvSpPr>
          <p:cNvPr id="10" name="等腰三角形 31">
            <a:extLst>
              <a:ext uri="{FF2B5EF4-FFF2-40B4-BE49-F238E27FC236}">
                <a16:creationId xmlns:a16="http://schemas.microsoft.com/office/drawing/2014/main" id="{A78A09EC-31B0-BB40-8D9B-2CD856AF678D}"/>
              </a:ext>
            </a:extLst>
          </p:cNvPr>
          <p:cNvSpPr/>
          <p:nvPr/>
        </p:nvSpPr>
        <p:spPr>
          <a:xfrm rot="10800000">
            <a:off x="4736303" y="5124204"/>
            <a:ext cx="2396429" cy="1442843"/>
          </a:xfrm>
          <a:prstGeom prst="triangl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50000">
                <a:schemeClr val="bg1">
                  <a:lumMod val="0"/>
                  <a:lumOff val="100000"/>
                  <a:alpha val="0"/>
                </a:schemeClr>
              </a:gs>
              <a:gs pos="100000">
                <a:schemeClr val="bg1"/>
              </a:gs>
              <a:gs pos="0">
                <a:srgbClr val="2C68FF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gradFill>
              <a:gsLst>
                <a:gs pos="0">
                  <a:srgbClr val="2C68FF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bg1">
                    <a:lumMod val="1000"/>
                    <a:lumOff val="99000"/>
                    <a:alpha val="0"/>
                  </a:schemeClr>
                </a:gs>
              </a:gsLst>
              <a:lin ang="5400000" scaled="0"/>
            </a:gradFill>
            <a:prstDash val="lgDashDot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7050D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F781E4B-D1F4-184C-A85E-910338C9BD56}"/>
              </a:ext>
            </a:extLst>
          </p:cNvPr>
          <p:cNvGrpSpPr/>
          <p:nvPr/>
        </p:nvGrpSpPr>
        <p:grpSpPr>
          <a:xfrm>
            <a:off x="2456851" y="1307320"/>
            <a:ext cx="6945793" cy="3816884"/>
            <a:chOff x="195349" y="1194584"/>
            <a:chExt cx="8010163" cy="4401781"/>
          </a:xfrm>
        </p:grpSpPr>
        <p:sp>
          <p:nvSpPr>
            <p:cNvPr id="12" name="等腰三角形 33">
              <a:extLst>
                <a:ext uri="{FF2B5EF4-FFF2-40B4-BE49-F238E27FC236}">
                  <a16:creationId xmlns:a16="http://schemas.microsoft.com/office/drawing/2014/main" id="{C6F031DA-A277-A54D-B118-A67CD169D19A}"/>
                </a:ext>
              </a:extLst>
            </p:cNvPr>
            <p:cNvSpPr/>
            <p:nvPr/>
          </p:nvSpPr>
          <p:spPr>
            <a:xfrm>
              <a:off x="2653309" y="1606940"/>
              <a:ext cx="2763657" cy="1663943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50000">
                  <a:schemeClr val="bg1">
                    <a:lumMod val="0"/>
                    <a:lumOff val="100000"/>
                    <a:alpha val="0"/>
                  </a:schemeClr>
                </a:gs>
                <a:gs pos="100000">
                  <a:schemeClr val="bg1"/>
                </a:gs>
                <a:gs pos="0">
                  <a:srgbClr val="2C68FF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rgbClr val="2C68FF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bg1">
                      <a:lumMod val="1000"/>
                      <a:lumOff val="99000"/>
                      <a:alpha val="0"/>
                    </a:schemeClr>
                  </a:gs>
                </a:gsLst>
                <a:lin ang="5400000" scaled="0"/>
              </a:gradFill>
              <a:prstDash val="lgDashDot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7050D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13" name="等腰三角形 34">
              <a:extLst>
                <a:ext uri="{FF2B5EF4-FFF2-40B4-BE49-F238E27FC236}">
                  <a16:creationId xmlns:a16="http://schemas.microsoft.com/office/drawing/2014/main" id="{3A47FE96-EAF7-BB45-AAE6-C0CE6416C2BE}"/>
                </a:ext>
              </a:extLst>
            </p:cNvPr>
            <p:cNvSpPr/>
            <p:nvPr/>
          </p:nvSpPr>
          <p:spPr>
            <a:xfrm>
              <a:off x="1622546" y="1911637"/>
              <a:ext cx="4804682" cy="2892802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50000">
                  <a:schemeClr val="bg1">
                    <a:lumMod val="0"/>
                    <a:lumOff val="100000"/>
                    <a:alpha val="0"/>
                  </a:schemeClr>
                </a:gs>
                <a:gs pos="100000">
                  <a:schemeClr val="bg1"/>
                </a:gs>
                <a:gs pos="0">
                  <a:srgbClr val="2C68FF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rgbClr val="2C68FF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bg1">
                      <a:lumMod val="1000"/>
                      <a:lumOff val="99000"/>
                      <a:alpha val="0"/>
                    </a:schemeClr>
                  </a:gs>
                </a:gsLst>
                <a:lin ang="5400000" scaled="0"/>
              </a:gradFill>
              <a:prstDash val="lgDashDot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7050D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cxnSp>
          <p:nvCxnSpPr>
            <p:cNvPr id="14" name="直接连接符 35">
              <a:extLst>
                <a:ext uri="{FF2B5EF4-FFF2-40B4-BE49-F238E27FC236}">
                  <a16:creationId xmlns:a16="http://schemas.microsoft.com/office/drawing/2014/main" id="{2B83CCB3-38EF-3B4E-899C-0596C4CE7BF6}"/>
                </a:ext>
              </a:extLst>
            </p:cNvPr>
            <p:cNvCxnSpPr/>
            <p:nvPr/>
          </p:nvCxnSpPr>
          <p:spPr>
            <a:xfrm flipV="1">
              <a:off x="217177" y="4145883"/>
              <a:ext cx="7988335" cy="8515"/>
            </a:xfrm>
            <a:prstGeom prst="line">
              <a:avLst/>
            </a:prstGeom>
            <a:ln w="38100">
              <a:gradFill flip="none" rotWithShape="1">
                <a:gsLst>
                  <a:gs pos="1000">
                    <a:srgbClr val="2C68FF"/>
                  </a:gs>
                  <a:gs pos="100000">
                    <a:schemeClr val="accent1">
                      <a:tint val="23500"/>
                      <a:satMod val="160000"/>
                      <a:lumMod val="0"/>
                      <a:lumOff val="10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36">
              <a:extLst>
                <a:ext uri="{FF2B5EF4-FFF2-40B4-BE49-F238E27FC236}">
                  <a16:creationId xmlns:a16="http://schemas.microsoft.com/office/drawing/2014/main" id="{0CDAA940-BAB6-B844-AE42-B91B7F3B9957}"/>
                </a:ext>
              </a:extLst>
            </p:cNvPr>
            <p:cNvCxnSpPr/>
            <p:nvPr/>
          </p:nvCxnSpPr>
          <p:spPr>
            <a:xfrm>
              <a:off x="1923133" y="2996522"/>
              <a:ext cx="4066439" cy="0"/>
            </a:xfrm>
            <a:prstGeom prst="line">
              <a:avLst/>
            </a:prstGeom>
            <a:ln w="38100">
              <a:gradFill flip="none" rotWithShape="1">
                <a:gsLst>
                  <a:gs pos="1000">
                    <a:srgbClr val="2C68FF"/>
                  </a:gs>
                  <a:gs pos="100000">
                    <a:schemeClr val="accent1">
                      <a:tint val="23500"/>
                      <a:satMod val="160000"/>
                      <a:lumMod val="0"/>
                      <a:lumOff val="10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38C60ED-D1E4-CB45-9605-6D165F9DEAE5}"/>
                </a:ext>
              </a:extLst>
            </p:cNvPr>
            <p:cNvSpPr/>
            <p:nvPr/>
          </p:nvSpPr>
          <p:spPr>
            <a:xfrm>
              <a:off x="1966298" y="2716373"/>
              <a:ext cx="739485" cy="531271"/>
            </a:xfrm>
            <a:prstGeom prst="rect">
              <a:avLst/>
            </a:prstGeom>
            <a:noFill/>
            <a:ln>
              <a:solidFill>
                <a:srgbClr val="2C68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rgbClr val="575B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标签加工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31E5524-1DC6-B94A-90B1-BFEF10C65A2F}"/>
                </a:ext>
              </a:extLst>
            </p:cNvPr>
            <p:cNvSpPr/>
            <p:nvPr/>
          </p:nvSpPr>
          <p:spPr>
            <a:xfrm>
              <a:off x="3665394" y="2730887"/>
              <a:ext cx="739485" cy="531271"/>
            </a:xfrm>
            <a:prstGeom prst="rect">
              <a:avLst/>
            </a:prstGeom>
            <a:noFill/>
            <a:ln>
              <a:solidFill>
                <a:srgbClr val="2C68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rgbClr val="575B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人群画像</a:t>
              </a:r>
            </a:p>
          </p:txBody>
        </p:sp>
        <p:sp>
          <p:nvSpPr>
            <p:cNvPr id="18" name="文本框 495">
              <a:extLst>
                <a:ext uri="{FF2B5EF4-FFF2-40B4-BE49-F238E27FC236}">
                  <a16:creationId xmlns:a16="http://schemas.microsoft.com/office/drawing/2014/main" id="{33D41284-5C4D-0D40-8911-4CEBAFD3AF29}"/>
                </a:ext>
              </a:extLst>
            </p:cNvPr>
            <p:cNvSpPr txBox="1"/>
            <p:nvPr/>
          </p:nvSpPr>
          <p:spPr>
            <a:xfrm>
              <a:off x="2821834" y="1194584"/>
              <a:ext cx="2406107" cy="354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b="1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三大流程、六大模块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17595FC-1D84-7347-AA71-5E47FE201D6F}"/>
                </a:ext>
              </a:extLst>
            </p:cNvPr>
            <p:cNvSpPr/>
            <p:nvPr/>
          </p:nvSpPr>
          <p:spPr>
            <a:xfrm>
              <a:off x="357281" y="3868046"/>
              <a:ext cx="739485" cy="531271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rgbClr val="575B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标签字典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82A8B6E-FE5B-E947-8B57-019FB4581F85}"/>
                </a:ext>
              </a:extLst>
            </p:cNvPr>
            <p:cNvSpPr/>
            <p:nvPr/>
          </p:nvSpPr>
          <p:spPr>
            <a:xfrm>
              <a:off x="1745843" y="3868046"/>
              <a:ext cx="739485" cy="531271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rgbClr val="575B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客户画像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6770DAC-3669-9648-8A7D-EECF01FA2841}"/>
                </a:ext>
              </a:extLst>
            </p:cNvPr>
            <p:cNvSpPr/>
            <p:nvPr/>
          </p:nvSpPr>
          <p:spPr>
            <a:xfrm>
              <a:off x="3134405" y="3868046"/>
              <a:ext cx="739485" cy="531271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rgbClr val="575B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人群探索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91935AE-4E21-ED4C-8629-CF15968AD4D5}"/>
                </a:ext>
              </a:extLst>
            </p:cNvPr>
            <p:cNvSpPr/>
            <p:nvPr/>
          </p:nvSpPr>
          <p:spPr>
            <a:xfrm>
              <a:off x="4522967" y="3868046"/>
              <a:ext cx="739485" cy="531271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rgbClr val="575B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人群画像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780F983-60F5-734D-A771-3426635E1BA6}"/>
                </a:ext>
              </a:extLst>
            </p:cNvPr>
            <p:cNvSpPr/>
            <p:nvPr/>
          </p:nvSpPr>
          <p:spPr>
            <a:xfrm>
              <a:off x="5911529" y="3868046"/>
              <a:ext cx="739485" cy="531271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rgbClr val="575B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应用管理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A96F24B-BE9F-2740-999E-6DEE8F70D0AA}"/>
                </a:ext>
              </a:extLst>
            </p:cNvPr>
            <p:cNvSpPr/>
            <p:nvPr/>
          </p:nvSpPr>
          <p:spPr>
            <a:xfrm>
              <a:off x="7300091" y="3868046"/>
              <a:ext cx="739485" cy="531271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rgbClr val="575B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接口服务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3BCA485-3878-234D-9CFF-8C4BB1FB8FAC}"/>
                </a:ext>
              </a:extLst>
            </p:cNvPr>
            <p:cNvSpPr/>
            <p:nvPr/>
          </p:nvSpPr>
          <p:spPr>
            <a:xfrm>
              <a:off x="5203261" y="2739612"/>
              <a:ext cx="739485" cy="531271"/>
            </a:xfrm>
            <a:prstGeom prst="rect">
              <a:avLst/>
            </a:prstGeom>
            <a:noFill/>
            <a:ln>
              <a:solidFill>
                <a:srgbClr val="2C68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rgbClr val="575B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接口应用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8D30D40-49F5-1E42-AFD0-702C020A136B}"/>
                </a:ext>
              </a:extLst>
            </p:cNvPr>
            <p:cNvSpPr/>
            <p:nvPr/>
          </p:nvSpPr>
          <p:spPr bwMode="auto">
            <a:xfrm>
              <a:off x="195349" y="4554743"/>
              <a:ext cx="1063347" cy="1024124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62210" tIns="31105" rIns="62210" bIns="31105" rtlCol="0" anchor="ctr">
              <a:noAutofit/>
            </a:bodyPr>
            <a:lstStyle/>
            <a:p>
              <a:pPr algn="ctr" defTabSz="1086485"/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标签体系建设</a:t>
              </a: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ctr" defTabSz="1086485"/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标签注册查询</a:t>
              </a: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230B98E-E981-9148-B46C-7E64545B9C8E}"/>
                </a:ext>
              </a:extLst>
            </p:cNvPr>
            <p:cNvSpPr/>
            <p:nvPr/>
          </p:nvSpPr>
          <p:spPr bwMode="auto">
            <a:xfrm>
              <a:off x="1592136" y="4563969"/>
              <a:ext cx="1053812" cy="1024124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62210" tIns="31105" rIns="62210" bIns="31105" rtlCol="0" anchor="ctr">
              <a:noAutofit/>
            </a:bodyPr>
            <a:lstStyle/>
            <a:p>
              <a:pPr algn="ctr" defTabSz="1086485"/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客户查询</a:t>
              </a: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ctr" defTabSz="1086485"/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客户画像</a:t>
              </a: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67C1B07-3010-7A41-A2B8-A0C2ADB449AB}"/>
                </a:ext>
              </a:extLst>
            </p:cNvPr>
            <p:cNvSpPr/>
            <p:nvPr/>
          </p:nvSpPr>
          <p:spPr bwMode="auto">
            <a:xfrm>
              <a:off x="2979388" y="4563969"/>
              <a:ext cx="1053812" cy="1024124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62210" tIns="31105" rIns="62210" bIns="31105" rtlCol="0" anchor="ctr">
              <a:noAutofit/>
            </a:bodyPr>
            <a:lstStyle/>
            <a:p>
              <a:pPr algn="ctr" defTabSz="1086485"/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标签运算</a:t>
              </a:r>
            </a:p>
            <a:p>
              <a:pPr algn="ctr" defTabSz="1086485"/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快速圈定您的专属用户群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1F16B66-B8C7-4D4C-B960-7DB660C6DA2A}"/>
                </a:ext>
              </a:extLst>
            </p:cNvPr>
            <p:cNvSpPr/>
            <p:nvPr/>
          </p:nvSpPr>
          <p:spPr bwMode="auto">
            <a:xfrm>
              <a:off x="4366640" y="4570214"/>
              <a:ext cx="1053812" cy="1024124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62210" tIns="31105" rIns="62210" bIns="31105" rtlCol="0" anchor="ctr">
              <a:noAutofit/>
            </a:bodyPr>
            <a:lstStyle/>
            <a:p>
              <a:pPr algn="ctr" defTabSz="1086485"/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支持后续人群分析营销等多场景闭环应用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467629F-4D3B-F74C-9E8E-0C049028F3FB}"/>
                </a:ext>
              </a:extLst>
            </p:cNvPr>
            <p:cNvSpPr/>
            <p:nvPr/>
          </p:nvSpPr>
          <p:spPr bwMode="auto">
            <a:xfrm>
              <a:off x="5753892" y="4558012"/>
              <a:ext cx="1053812" cy="1024124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62210" tIns="31105" rIns="62210" bIns="31105" rtlCol="0" anchor="ctr">
              <a:noAutofit/>
            </a:bodyPr>
            <a:lstStyle/>
            <a:p>
              <a:pPr algn="ctr" defTabSz="1086485"/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提供应用使用的出口以及管理</a:t>
              </a: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12CE7EF-1EDD-2744-BEC2-8FBDDA964E33}"/>
                </a:ext>
              </a:extLst>
            </p:cNvPr>
            <p:cNvSpPr/>
            <p:nvPr/>
          </p:nvSpPr>
          <p:spPr bwMode="auto">
            <a:xfrm>
              <a:off x="7141142" y="4572241"/>
              <a:ext cx="1053812" cy="1024124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62210" tIns="31105" rIns="62210" bIns="31105" rtlCol="0" anchor="ctr">
              <a:noAutofit/>
            </a:bodyPr>
            <a:lstStyle/>
            <a:p>
              <a:pPr algn="ctr" defTabSz="1086485"/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提供公共接口，快速对接其他系统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01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53AFAE4-7FCE-2241-BE88-FDEECAC1A5D9}"/>
              </a:ext>
            </a:extLst>
          </p:cNvPr>
          <p:cNvSpPr/>
          <p:nvPr/>
        </p:nvSpPr>
        <p:spPr>
          <a:xfrm>
            <a:off x="0" y="513447"/>
            <a:ext cx="3447288" cy="584539"/>
          </a:xfrm>
          <a:prstGeom prst="rect">
            <a:avLst/>
          </a:prstGeom>
          <a:solidFill>
            <a:srgbClr val="E22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D101D5-2C7F-7D49-9CCF-E3D3ADB2F9DF}"/>
              </a:ext>
            </a:extLst>
          </p:cNvPr>
          <p:cNvSpPr txBox="1"/>
          <p:nvPr/>
        </p:nvSpPr>
        <p:spPr>
          <a:xfrm>
            <a:off x="271536" y="587553"/>
            <a:ext cx="317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功能模块</a:t>
            </a:r>
            <a:r>
              <a:rPr kumimoji="1" lang="en-US" altLang="zh-CN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标签市场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0AEA3D-38C0-DB45-A4B9-455766348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5" y="1448648"/>
            <a:ext cx="8009524" cy="42095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3F4B45C-E43C-4342-8526-331683B81FC2}"/>
              </a:ext>
            </a:extLst>
          </p:cNvPr>
          <p:cNvSpPr txBox="1"/>
          <p:nvPr/>
        </p:nvSpPr>
        <p:spPr>
          <a:xfrm>
            <a:off x="8727790" y="1831153"/>
            <a:ext cx="2997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优势：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统一标签体系场景业务分类</a:t>
            </a:r>
            <a:endParaRPr lang="en-US" altLang="zh-CN" dirty="0"/>
          </a:p>
          <a:p>
            <a:r>
              <a:rPr lang="zh-CN" altLang="en-US" dirty="0"/>
              <a:t>标签自动化</a:t>
            </a:r>
            <a:endParaRPr lang="en-US" altLang="zh-CN" dirty="0"/>
          </a:p>
          <a:p>
            <a:r>
              <a:rPr lang="zh-CN" altLang="en-US" dirty="0"/>
              <a:t>标签信息查询和标签分析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DB8A9E-F902-A446-8903-AF9EA76DE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01" y="3140935"/>
            <a:ext cx="100298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7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53AFAE4-7FCE-2241-BE88-FDEECAC1A5D9}"/>
              </a:ext>
            </a:extLst>
          </p:cNvPr>
          <p:cNvSpPr/>
          <p:nvPr/>
        </p:nvSpPr>
        <p:spPr>
          <a:xfrm>
            <a:off x="0" y="513447"/>
            <a:ext cx="3447288" cy="584539"/>
          </a:xfrm>
          <a:prstGeom prst="rect">
            <a:avLst/>
          </a:prstGeom>
          <a:solidFill>
            <a:srgbClr val="E22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D101D5-2C7F-7D49-9CCF-E3D3ADB2F9DF}"/>
              </a:ext>
            </a:extLst>
          </p:cNvPr>
          <p:cNvSpPr txBox="1"/>
          <p:nvPr/>
        </p:nvSpPr>
        <p:spPr>
          <a:xfrm>
            <a:off x="271536" y="587553"/>
            <a:ext cx="317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功能模块</a:t>
            </a:r>
            <a:r>
              <a:rPr kumimoji="1" lang="en-US" altLang="zh-CN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人群探索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5B36FF-F61D-544B-97CE-651084364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36" y="1532964"/>
            <a:ext cx="9466093" cy="462133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4598B1C-88B7-AC4B-B2DB-959BBB6C7898}"/>
              </a:ext>
            </a:extLst>
          </p:cNvPr>
          <p:cNvSpPr txBox="1"/>
          <p:nvPr/>
        </p:nvSpPr>
        <p:spPr>
          <a:xfrm>
            <a:off x="9750388" y="2586850"/>
            <a:ext cx="2189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优势：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多维标签</a:t>
            </a:r>
            <a:endParaRPr lang="en-US" altLang="zh-CN" dirty="0"/>
          </a:p>
          <a:p>
            <a:r>
              <a:rPr lang="zh-CN" altLang="en-US" dirty="0"/>
              <a:t>多类型运算</a:t>
            </a:r>
            <a:endParaRPr lang="en-US" altLang="zh-CN" dirty="0"/>
          </a:p>
          <a:p>
            <a:r>
              <a:rPr lang="zh-CN" altLang="en-US" dirty="0"/>
              <a:t>快速定位专属人群</a:t>
            </a:r>
          </a:p>
        </p:txBody>
      </p:sp>
    </p:spTree>
    <p:extLst>
      <p:ext uri="{BB962C8B-B14F-4D97-AF65-F5344CB8AC3E}">
        <p14:creationId xmlns:p14="http://schemas.microsoft.com/office/powerpoint/2010/main" val="344276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53AFAE4-7FCE-2241-BE88-FDEECAC1A5D9}"/>
              </a:ext>
            </a:extLst>
          </p:cNvPr>
          <p:cNvSpPr/>
          <p:nvPr/>
        </p:nvSpPr>
        <p:spPr>
          <a:xfrm>
            <a:off x="0" y="513447"/>
            <a:ext cx="3447288" cy="584539"/>
          </a:xfrm>
          <a:prstGeom prst="rect">
            <a:avLst/>
          </a:prstGeom>
          <a:solidFill>
            <a:srgbClr val="E22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D101D5-2C7F-7D49-9CCF-E3D3ADB2F9DF}"/>
              </a:ext>
            </a:extLst>
          </p:cNvPr>
          <p:cNvSpPr txBox="1"/>
          <p:nvPr/>
        </p:nvSpPr>
        <p:spPr>
          <a:xfrm>
            <a:off x="271536" y="587553"/>
            <a:ext cx="317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功能模块</a:t>
            </a:r>
            <a:r>
              <a:rPr kumimoji="1" lang="en-US" altLang="zh-CN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画像分析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7C232E-92E1-954C-A63F-F2D81F565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36" y="1564108"/>
            <a:ext cx="9566336" cy="47654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ADE846-2E72-DA44-986B-A00251557CB1}"/>
              </a:ext>
            </a:extLst>
          </p:cNvPr>
          <p:cNvSpPr txBox="1"/>
          <p:nvPr/>
        </p:nvSpPr>
        <p:spPr>
          <a:xfrm>
            <a:off x="9855855" y="2614282"/>
            <a:ext cx="21894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优势：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基础画像</a:t>
            </a:r>
            <a:endParaRPr lang="en-US" altLang="zh-CN" dirty="0"/>
          </a:p>
          <a:p>
            <a:r>
              <a:rPr lang="zh-CN" altLang="en-US" dirty="0"/>
              <a:t>自定义画像</a:t>
            </a:r>
            <a:endParaRPr lang="en-US" altLang="zh-CN" dirty="0"/>
          </a:p>
          <a:p>
            <a:r>
              <a:rPr lang="zh-CN" altLang="en-US" dirty="0"/>
              <a:t>快速分析</a:t>
            </a:r>
            <a:endParaRPr lang="en-US" altLang="zh-CN" dirty="0"/>
          </a:p>
          <a:p>
            <a:r>
              <a:rPr lang="zh-CN" altLang="en-US" dirty="0"/>
              <a:t>保存定期查询</a:t>
            </a:r>
          </a:p>
        </p:txBody>
      </p:sp>
    </p:spTree>
    <p:extLst>
      <p:ext uri="{BB962C8B-B14F-4D97-AF65-F5344CB8AC3E}">
        <p14:creationId xmlns:p14="http://schemas.microsoft.com/office/powerpoint/2010/main" val="33123191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171526"/>
  <p:tag name="MH_LIBRARY" val="GRAPHIC"/>
  <p:tag name="MH_TYPE" val="Text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171526"/>
  <p:tag name="MH_LIBRARY" val="GRAPHIC"/>
  <p:tag name="MH_TYPE" val="Text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171526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171526"/>
  <p:tag name="MH_LIBRARY" val="GRAPHIC"/>
  <p:tag name="MH_TYPE" val="Text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171526"/>
  <p:tag name="MH_LIBRARY" val="GRAPHIC"/>
  <p:tag name="MH_TYPE" val="Text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171526"/>
  <p:tag name="MH_LIBRARY" val="GRAPHIC"/>
  <p:tag name="MH_TYPE" val="Text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171526"/>
  <p:tag name="MH_LIBRARY" val="GRAPHIC"/>
  <p:tag name="MH_TYPE" val="Text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171526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171526"/>
  <p:tag name="MH_LIBRARY" val="GRAPHIC"/>
  <p:tag name="MH_TYPE" val="Text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171526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171526"/>
  <p:tag name="MH_LIBRARY" val="GRAPHIC"/>
  <p:tag name="MH_TYPE" val="Text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171526"/>
  <p:tag name="MH_LIBRARY" val="GRAPHIC"/>
  <p:tag name="MH_TYPE" val="Text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171526"/>
  <p:tag name="MH_LIBRARY" val="GRAPHIC"/>
  <p:tag name="MH_TYPE" val="Text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171526"/>
  <p:tag name="MH_LIBRARY" val="GRAPHIC"/>
  <p:tag name="MH_TYPE" val="Text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171526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171526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1424907</TotalTime>
  <Words>902</Words>
  <Application>Microsoft Office PowerPoint</Application>
  <PresentationFormat>宽屏</PresentationFormat>
  <Paragraphs>163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DIN Mittelschrift Std</vt:lpstr>
      <vt:lpstr>Helvetica Now Text  Light</vt:lpstr>
      <vt:lpstr>Relative</vt:lpstr>
      <vt:lpstr>Swiss911 UCm BT</vt:lpstr>
      <vt:lpstr>等线</vt:lpstr>
      <vt:lpstr>等线 Light</vt:lpstr>
      <vt:lpstr>方正正中黑简体</vt:lpstr>
      <vt:lpstr>华文细黑</vt:lpstr>
      <vt:lpstr>楷体</vt:lpstr>
      <vt:lpstr>宋体</vt:lpstr>
      <vt:lpstr>Microsoft YaHei</vt:lpstr>
      <vt:lpstr>Microsoft YaHei</vt:lpstr>
      <vt:lpstr>Arial</vt:lpstr>
      <vt:lpstr>Helvetica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王华</cp:lastModifiedBy>
  <cp:revision>39</cp:revision>
  <cp:lastPrinted>2021-01-17T11:48:34Z</cp:lastPrinted>
  <dcterms:created xsi:type="dcterms:W3CDTF">2021-01-16T04:57:45Z</dcterms:created>
  <dcterms:modified xsi:type="dcterms:W3CDTF">2021-10-14T07:43:05Z</dcterms:modified>
</cp:coreProperties>
</file>